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69" r:id="rId2"/>
    <p:sldId id="270" r:id="rId3"/>
    <p:sldId id="271" r:id="rId4"/>
    <p:sldId id="272" r:id="rId5"/>
    <p:sldId id="257" r:id="rId6"/>
    <p:sldId id="262" r:id="rId7"/>
    <p:sldId id="263" r:id="rId8"/>
    <p:sldId id="264" r:id="rId9"/>
    <p:sldId id="258" r:id="rId10"/>
    <p:sldId id="259" r:id="rId11"/>
    <p:sldId id="260" r:id="rId12"/>
    <p:sldId id="261" r:id="rId13"/>
    <p:sldId id="327" r:id="rId14"/>
    <p:sldId id="329" r:id="rId15"/>
    <p:sldId id="330" r:id="rId16"/>
    <p:sldId id="334" r:id="rId17"/>
    <p:sldId id="326" r:id="rId18"/>
    <p:sldId id="331" r:id="rId19"/>
    <p:sldId id="370" r:id="rId20"/>
    <p:sldId id="371" r:id="rId21"/>
    <p:sldId id="372" r:id="rId22"/>
    <p:sldId id="373" r:id="rId23"/>
    <p:sldId id="374" r:id="rId24"/>
    <p:sldId id="290" r:id="rId25"/>
    <p:sldId id="291" r:id="rId26"/>
    <p:sldId id="289" r:id="rId27"/>
    <p:sldId id="377" r:id="rId28"/>
    <p:sldId id="375" r:id="rId29"/>
    <p:sldId id="376" r:id="rId30"/>
    <p:sldId id="378" r:id="rId31"/>
    <p:sldId id="379" r:id="rId32"/>
    <p:sldId id="380" r:id="rId33"/>
    <p:sldId id="381" r:id="rId34"/>
    <p:sldId id="382" r:id="rId35"/>
    <p:sldId id="383" r:id="rId36"/>
    <p:sldId id="384" r:id="rId37"/>
    <p:sldId id="387" r:id="rId38"/>
    <p:sldId id="385" r:id="rId39"/>
    <p:sldId id="386" r:id="rId40"/>
    <p:sldId id="338" r:id="rId41"/>
    <p:sldId id="337" r:id="rId42"/>
    <p:sldId id="343" r:id="rId43"/>
    <p:sldId id="345" r:id="rId44"/>
    <p:sldId id="346" r:id="rId45"/>
    <p:sldId id="347" r:id="rId46"/>
    <p:sldId id="339" r:id="rId47"/>
    <p:sldId id="336" r:id="rId48"/>
    <p:sldId id="340" r:id="rId49"/>
    <p:sldId id="341" r:id="rId50"/>
    <p:sldId id="348" r:id="rId51"/>
    <p:sldId id="349" r:id="rId52"/>
    <p:sldId id="366" r:id="rId53"/>
    <p:sldId id="350" r:id="rId54"/>
    <p:sldId id="351" r:id="rId55"/>
    <p:sldId id="352" r:id="rId56"/>
    <p:sldId id="353" r:id="rId57"/>
    <p:sldId id="354" r:id="rId58"/>
    <p:sldId id="358" r:id="rId59"/>
    <p:sldId id="355" r:id="rId60"/>
    <p:sldId id="356" r:id="rId61"/>
    <p:sldId id="357" r:id="rId62"/>
    <p:sldId id="361" r:id="rId63"/>
    <p:sldId id="362" r:id="rId64"/>
    <p:sldId id="363" r:id="rId65"/>
    <p:sldId id="364" r:id="rId66"/>
    <p:sldId id="365" r:id="rId67"/>
    <p:sldId id="368" r:id="rId68"/>
    <p:sldId id="369" r:id="rId69"/>
    <p:sldId id="276" r:id="rId70"/>
    <p:sldId id="277" r:id="rId71"/>
    <p:sldId id="278" r:id="rId72"/>
    <p:sldId id="279" r:id="rId73"/>
    <p:sldId id="280" r:id="rId74"/>
    <p:sldId id="281" r:id="rId75"/>
    <p:sldId id="28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6116EA-8687-4024-AAA1-597FC851353F}" v="32" dt="2024-08-28T07:39:53.7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9" autoAdjust="0"/>
    <p:restoredTop sz="94660"/>
  </p:normalViewPr>
  <p:slideViewPr>
    <p:cSldViewPr snapToGrid="0">
      <p:cViewPr varScale="1">
        <p:scale>
          <a:sx n="96" d="100"/>
          <a:sy n="96" d="100"/>
        </p:scale>
        <p:origin x="294"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oshi shetty" userId="bb6b42d60930355b" providerId="LiveId" clId="{DE6116EA-8687-4024-AAA1-597FC851353F}"/>
    <pc:docChg chg="undo custSel addSld delSld modSld sldOrd">
      <pc:chgData name="santoshi shetty" userId="bb6b42d60930355b" providerId="LiveId" clId="{DE6116EA-8687-4024-AAA1-597FC851353F}" dt="2024-08-28T07:40:21.514" v="280"/>
      <pc:docMkLst>
        <pc:docMk/>
      </pc:docMkLst>
      <pc:sldChg chg="modSp mod">
        <pc:chgData name="santoshi shetty" userId="bb6b42d60930355b" providerId="LiveId" clId="{DE6116EA-8687-4024-AAA1-597FC851353F}" dt="2024-08-14T06:14:45.388" v="8" actId="1036"/>
        <pc:sldMkLst>
          <pc:docMk/>
          <pc:sldMk cId="1067085326" sldId="261"/>
        </pc:sldMkLst>
        <pc:picChg chg="mod">
          <ac:chgData name="santoshi shetty" userId="bb6b42d60930355b" providerId="LiveId" clId="{DE6116EA-8687-4024-AAA1-597FC851353F}" dt="2024-08-14T06:14:45.388" v="8" actId="1036"/>
          <ac:picMkLst>
            <pc:docMk/>
            <pc:sldMk cId="1067085326" sldId="261"/>
            <ac:picMk id="3" creationId="{7F655548-CB64-015F-70D3-73A06741B150}"/>
          </ac:picMkLst>
        </pc:picChg>
      </pc:sldChg>
      <pc:sldChg chg="modSp mod">
        <pc:chgData name="santoshi shetty" userId="bb6b42d60930355b" providerId="LiveId" clId="{DE6116EA-8687-4024-AAA1-597FC851353F}" dt="2024-08-11T15:40:27.074" v="3" actId="1035"/>
        <pc:sldMkLst>
          <pc:docMk/>
          <pc:sldMk cId="2741224916" sldId="263"/>
        </pc:sldMkLst>
        <pc:picChg chg="mod">
          <ac:chgData name="santoshi shetty" userId="bb6b42d60930355b" providerId="LiveId" clId="{DE6116EA-8687-4024-AAA1-597FC851353F}" dt="2024-08-11T15:40:27.074" v="3" actId="1035"/>
          <ac:picMkLst>
            <pc:docMk/>
            <pc:sldMk cId="2741224916" sldId="263"/>
            <ac:picMk id="3" creationId="{D73101FE-A87D-EDFD-D736-55087FFF7CF8}"/>
          </ac:picMkLst>
        </pc:picChg>
      </pc:sldChg>
      <pc:sldChg chg="modSp add del mod">
        <pc:chgData name="santoshi shetty" userId="bb6b42d60930355b" providerId="LiveId" clId="{DE6116EA-8687-4024-AAA1-597FC851353F}" dt="2024-08-26T16:56:40.467" v="62" actId="47"/>
        <pc:sldMkLst>
          <pc:docMk/>
          <pc:sldMk cId="0" sldId="265"/>
        </pc:sldMkLst>
        <pc:spChg chg="mod">
          <ac:chgData name="santoshi shetty" userId="bb6b42d60930355b" providerId="LiveId" clId="{DE6116EA-8687-4024-AAA1-597FC851353F}" dt="2024-08-26T16:55:23.030" v="54" actId="13926"/>
          <ac:spMkLst>
            <pc:docMk/>
            <pc:sldMk cId="0" sldId="265"/>
            <ac:spMk id="2" creationId="{00000000-0000-0000-0000-000000000000}"/>
          </ac:spMkLst>
        </pc:spChg>
      </pc:sldChg>
      <pc:sldChg chg="modSp add del mod">
        <pc:chgData name="santoshi shetty" userId="bb6b42d60930355b" providerId="LiveId" clId="{DE6116EA-8687-4024-AAA1-597FC851353F}" dt="2024-08-26T16:56:40.467" v="62" actId="47"/>
        <pc:sldMkLst>
          <pc:docMk/>
          <pc:sldMk cId="0" sldId="266"/>
        </pc:sldMkLst>
        <pc:spChg chg="mod">
          <ac:chgData name="santoshi shetty" userId="bb6b42d60930355b" providerId="LiveId" clId="{DE6116EA-8687-4024-AAA1-597FC851353F}" dt="2024-08-26T16:55:37.250" v="56" actId="13926"/>
          <ac:spMkLst>
            <pc:docMk/>
            <pc:sldMk cId="0" sldId="266"/>
            <ac:spMk id="2" creationId="{00000000-0000-0000-0000-000000000000}"/>
          </ac:spMkLst>
        </pc:spChg>
      </pc:sldChg>
      <pc:sldChg chg="modSp add del mod">
        <pc:chgData name="santoshi shetty" userId="bb6b42d60930355b" providerId="LiveId" clId="{DE6116EA-8687-4024-AAA1-597FC851353F}" dt="2024-08-26T16:56:40.467" v="62" actId="47"/>
        <pc:sldMkLst>
          <pc:docMk/>
          <pc:sldMk cId="0" sldId="267"/>
        </pc:sldMkLst>
        <pc:spChg chg="mod">
          <ac:chgData name="santoshi shetty" userId="bb6b42d60930355b" providerId="LiveId" clId="{DE6116EA-8687-4024-AAA1-597FC851353F}" dt="2024-08-26T16:55:45.670" v="58" actId="13926"/>
          <ac:spMkLst>
            <pc:docMk/>
            <pc:sldMk cId="0" sldId="267"/>
            <ac:spMk id="2" creationId="{00000000-0000-0000-0000-000000000000}"/>
          </ac:spMkLst>
        </pc:spChg>
      </pc:sldChg>
      <pc:sldChg chg="modSp add del mod">
        <pc:chgData name="santoshi shetty" userId="bb6b42d60930355b" providerId="LiveId" clId="{DE6116EA-8687-4024-AAA1-597FC851353F}" dt="2024-08-26T16:56:40.467" v="62" actId="47"/>
        <pc:sldMkLst>
          <pc:docMk/>
          <pc:sldMk cId="0" sldId="268"/>
        </pc:sldMkLst>
        <pc:spChg chg="mod">
          <ac:chgData name="santoshi shetty" userId="bb6b42d60930355b" providerId="LiveId" clId="{DE6116EA-8687-4024-AAA1-597FC851353F}" dt="2024-08-26T16:55:57.793" v="60" actId="13926"/>
          <ac:spMkLst>
            <pc:docMk/>
            <pc:sldMk cId="0" sldId="268"/>
            <ac:spMk id="2" creationId="{00000000-0000-0000-0000-000000000000}"/>
          </ac:spMkLst>
        </pc:spChg>
      </pc:sldChg>
      <pc:sldChg chg="add">
        <pc:chgData name="santoshi shetty" userId="bb6b42d60930355b" providerId="LiveId" clId="{DE6116EA-8687-4024-AAA1-597FC851353F}" dt="2024-08-27T07:20:10.363" v="120"/>
        <pc:sldMkLst>
          <pc:docMk/>
          <pc:sldMk cId="0" sldId="276"/>
        </pc:sldMkLst>
      </pc:sldChg>
      <pc:sldChg chg="add">
        <pc:chgData name="santoshi shetty" userId="bb6b42d60930355b" providerId="LiveId" clId="{DE6116EA-8687-4024-AAA1-597FC851353F}" dt="2024-08-27T07:20:10.363" v="120"/>
        <pc:sldMkLst>
          <pc:docMk/>
          <pc:sldMk cId="0" sldId="277"/>
        </pc:sldMkLst>
      </pc:sldChg>
      <pc:sldChg chg="add">
        <pc:chgData name="santoshi shetty" userId="bb6b42d60930355b" providerId="LiveId" clId="{DE6116EA-8687-4024-AAA1-597FC851353F}" dt="2024-08-27T07:20:10.363" v="120"/>
        <pc:sldMkLst>
          <pc:docMk/>
          <pc:sldMk cId="0" sldId="278"/>
        </pc:sldMkLst>
      </pc:sldChg>
      <pc:sldChg chg="add">
        <pc:chgData name="santoshi shetty" userId="bb6b42d60930355b" providerId="LiveId" clId="{DE6116EA-8687-4024-AAA1-597FC851353F}" dt="2024-08-27T07:20:10.363" v="120"/>
        <pc:sldMkLst>
          <pc:docMk/>
          <pc:sldMk cId="0" sldId="279"/>
        </pc:sldMkLst>
      </pc:sldChg>
      <pc:sldChg chg="add">
        <pc:chgData name="santoshi shetty" userId="bb6b42d60930355b" providerId="LiveId" clId="{DE6116EA-8687-4024-AAA1-597FC851353F}" dt="2024-08-27T07:20:10.363" v="120"/>
        <pc:sldMkLst>
          <pc:docMk/>
          <pc:sldMk cId="0" sldId="280"/>
        </pc:sldMkLst>
      </pc:sldChg>
      <pc:sldChg chg="add">
        <pc:chgData name="santoshi shetty" userId="bb6b42d60930355b" providerId="LiveId" clId="{DE6116EA-8687-4024-AAA1-597FC851353F}" dt="2024-08-27T07:20:10.363" v="120"/>
        <pc:sldMkLst>
          <pc:docMk/>
          <pc:sldMk cId="0" sldId="281"/>
        </pc:sldMkLst>
      </pc:sldChg>
      <pc:sldChg chg="add">
        <pc:chgData name="santoshi shetty" userId="bb6b42d60930355b" providerId="LiveId" clId="{DE6116EA-8687-4024-AAA1-597FC851353F}" dt="2024-08-27T07:20:10.363" v="120"/>
        <pc:sldMkLst>
          <pc:docMk/>
          <pc:sldMk cId="0" sldId="282"/>
        </pc:sldMkLst>
      </pc:sldChg>
      <pc:sldChg chg="modSp add mod">
        <pc:chgData name="santoshi shetty" userId="bb6b42d60930355b" providerId="LiveId" clId="{DE6116EA-8687-4024-AAA1-597FC851353F}" dt="2024-08-28T07:22:43.599" v="123" actId="27636"/>
        <pc:sldMkLst>
          <pc:docMk/>
          <pc:sldMk cId="1409546997" sldId="289"/>
        </pc:sldMkLst>
        <pc:spChg chg="mod">
          <ac:chgData name="santoshi shetty" userId="bb6b42d60930355b" providerId="LiveId" clId="{DE6116EA-8687-4024-AAA1-597FC851353F}" dt="2024-08-28T07:22:43.599" v="123" actId="27636"/>
          <ac:spMkLst>
            <pc:docMk/>
            <pc:sldMk cId="1409546997" sldId="289"/>
            <ac:spMk id="2" creationId="{00000000-0000-0000-0000-000000000000}"/>
          </ac:spMkLst>
        </pc:spChg>
      </pc:sldChg>
      <pc:sldChg chg="modSp add mod">
        <pc:chgData name="santoshi shetty" userId="bb6b42d60930355b" providerId="LiveId" clId="{DE6116EA-8687-4024-AAA1-597FC851353F}" dt="2024-08-28T07:22:43.637" v="124" actId="27636"/>
        <pc:sldMkLst>
          <pc:docMk/>
          <pc:sldMk cId="271737023" sldId="290"/>
        </pc:sldMkLst>
        <pc:spChg chg="mod">
          <ac:chgData name="santoshi shetty" userId="bb6b42d60930355b" providerId="LiveId" clId="{DE6116EA-8687-4024-AAA1-597FC851353F}" dt="2024-08-28T07:22:43.637" v="124" actId="27636"/>
          <ac:spMkLst>
            <pc:docMk/>
            <pc:sldMk cId="271737023" sldId="290"/>
            <ac:spMk id="2" creationId="{00000000-0000-0000-0000-000000000000}"/>
          </ac:spMkLst>
        </pc:spChg>
      </pc:sldChg>
      <pc:sldChg chg="modSp add mod">
        <pc:chgData name="santoshi shetty" userId="bb6b42d60930355b" providerId="LiveId" clId="{DE6116EA-8687-4024-AAA1-597FC851353F}" dt="2024-08-28T07:23:11.796" v="139" actId="20577"/>
        <pc:sldMkLst>
          <pc:docMk/>
          <pc:sldMk cId="1383696220" sldId="291"/>
        </pc:sldMkLst>
        <pc:spChg chg="mod">
          <ac:chgData name="santoshi shetty" userId="bb6b42d60930355b" providerId="LiveId" clId="{DE6116EA-8687-4024-AAA1-597FC851353F}" dt="2024-08-28T07:23:11.796" v="139" actId="20577"/>
          <ac:spMkLst>
            <pc:docMk/>
            <pc:sldMk cId="1383696220" sldId="291"/>
            <ac:spMk id="2" creationId="{00000000-0000-0000-0000-000000000000}"/>
          </ac:spMkLst>
        </pc:spChg>
      </pc:sldChg>
      <pc:sldChg chg="add">
        <pc:chgData name="santoshi shetty" userId="bb6b42d60930355b" providerId="LiveId" clId="{DE6116EA-8687-4024-AAA1-597FC851353F}" dt="2024-08-14T04:26:42.845" v="4"/>
        <pc:sldMkLst>
          <pc:docMk/>
          <pc:sldMk cId="448928989" sldId="336"/>
        </pc:sldMkLst>
      </pc:sldChg>
      <pc:sldChg chg="add">
        <pc:chgData name="santoshi shetty" userId="bb6b42d60930355b" providerId="LiveId" clId="{DE6116EA-8687-4024-AAA1-597FC851353F}" dt="2024-08-14T04:26:42.845" v="4"/>
        <pc:sldMkLst>
          <pc:docMk/>
          <pc:sldMk cId="112657259" sldId="337"/>
        </pc:sldMkLst>
      </pc:sldChg>
      <pc:sldChg chg="modSp add mod">
        <pc:chgData name="santoshi shetty" userId="bb6b42d60930355b" providerId="LiveId" clId="{DE6116EA-8687-4024-AAA1-597FC851353F}" dt="2024-08-14T04:26:42.950" v="6" actId="27636"/>
        <pc:sldMkLst>
          <pc:docMk/>
          <pc:sldMk cId="4204777881" sldId="338"/>
        </pc:sldMkLst>
        <pc:spChg chg="mod">
          <ac:chgData name="santoshi shetty" userId="bb6b42d60930355b" providerId="LiveId" clId="{DE6116EA-8687-4024-AAA1-597FC851353F}" dt="2024-08-14T04:26:42.950" v="6" actId="27636"/>
          <ac:spMkLst>
            <pc:docMk/>
            <pc:sldMk cId="4204777881" sldId="338"/>
            <ac:spMk id="2" creationId="{099941CD-C81E-BFB3-8DD8-D0F8CBC35AEC}"/>
          </ac:spMkLst>
        </pc:spChg>
        <pc:spChg chg="mod">
          <ac:chgData name="santoshi shetty" userId="bb6b42d60930355b" providerId="LiveId" clId="{DE6116EA-8687-4024-AAA1-597FC851353F}" dt="2024-08-14T04:26:42.934" v="5" actId="27636"/>
          <ac:spMkLst>
            <pc:docMk/>
            <pc:sldMk cId="4204777881" sldId="338"/>
            <ac:spMk id="3" creationId="{5182504B-3022-08E2-E565-CB527B167345}"/>
          </ac:spMkLst>
        </pc:spChg>
      </pc:sldChg>
      <pc:sldChg chg="add">
        <pc:chgData name="santoshi shetty" userId="bb6b42d60930355b" providerId="LiveId" clId="{DE6116EA-8687-4024-AAA1-597FC851353F}" dt="2024-08-14T04:26:42.845" v="4"/>
        <pc:sldMkLst>
          <pc:docMk/>
          <pc:sldMk cId="724546380" sldId="339"/>
        </pc:sldMkLst>
      </pc:sldChg>
      <pc:sldChg chg="add">
        <pc:chgData name="santoshi shetty" userId="bb6b42d60930355b" providerId="LiveId" clId="{DE6116EA-8687-4024-AAA1-597FC851353F}" dt="2024-08-14T04:26:42.845" v="4"/>
        <pc:sldMkLst>
          <pc:docMk/>
          <pc:sldMk cId="4249896113" sldId="340"/>
        </pc:sldMkLst>
      </pc:sldChg>
      <pc:sldChg chg="add">
        <pc:chgData name="santoshi shetty" userId="bb6b42d60930355b" providerId="LiveId" clId="{DE6116EA-8687-4024-AAA1-597FC851353F}" dt="2024-08-14T04:26:42.845" v="4"/>
        <pc:sldMkLst>
          <pc:docMk/>
          <pc:sldMk cId="3895341703" sldId="341"/>
        </pc:sldMkLst>
      </pc:sldChg>
      <pc:sldChg chg="modSp add mod">
        <pc:chgData name="santoshi shetty" userId="bb6b42d60930355b" providerId="LiveId" clId="{DE6116EA-8687-4024-AAA1-597FC851353F}" dt="2024-08-14T04:26:42.957" v="7" actId="27636"/>
        <pc:sldMkLst>
          <pc:docMk/>
          <pc:sldMk cId="4210258417" sldId="343"/>
        </pc:sldMkLst>
        <pc:spChg chg="mod">
          <ac:chgData name="santoshi shetty" userId="bb6b42d60930355b" providerId="LiveId" clId="{DE6116EA-8687-4024-AAA1-597FC851353F}" dt="2024-08-14T04:26:42.957" v="7" actId="27636"/>
          <ac:spMkLst>
            <pc:docMk/>
            <pc:sldMk cId="4210258417" sldId="343"/>
            <ac:spMk id="2" creationId="{3B214F4A-42C1-E38C-26F6-302F62AD4666}"/>
          </ac:spMkLst>
        </pc:spChg>
      </pc:sldChg>
      <pc:sldChg chg="add">
        <pc:chgData name="santoshi shetty" userId="bb6b42d60930355b" providerId="LiveId" clId="{DE6116EA-8687-4024-AAA1-597FC851353F}" dt="2024-08-14T04:26:42.845" v="4"/>
        <pc:sldMkLst>
          <pc:docMk/>
          <pc:sldMk cId="3410815235" sldId="345"/>
        </pc:sldMkLst>
      </pc:sldChg>
      <pc:sldChg chg="add">
        <pc:chgData name="santoshi shetty" userId="bb6b42d60930355b" providerId="LiveId" clId="{DE6116EA-8687-4024-AAA1-597FC851353F}" dt="2024-08-14T04:26:42.845" v="4"/>
        <pc:sldMkLst>
          <pc:docMk/>
          <pc:sldMk cId="639195089" sldId="346"/>
        </pc:sldMkLst>
      </pc:sldChg>
      <pc:sldChg chg="add">
        <pc:chgData name="santoshi shetty" userId="bb6b42d60930355b" providerId="LiveId" clId="{DE6116EA-8687-4024-AAA1-597FC851353F}" dt="2024-08-14T04:26:42.845" v="4"/>
        <pc:sldMkLst>
          <pc:docMk/>
          <pc:sldMk cId="2108490216" sldId="347"/>
        </pc:sldMkLst>
      </pc:sldChg>
      <pc:sldChg chg="addSp new mod">
        <pc:chgData name="santoshi shetty" userId="bb6b42d60930355b" providerId="LiveId" clId="{DE6116EA-8687-4024-AAA1-597FC851353F}" dt="2024-08-26T16:18:40.387" v="14" actId="22"/>
        <pc:sldMkLst>
          <pc:docMk/>
          <pc:sldMk cId="1072842022" sldId="348"/>
        </pc:sldMkLst>
        <pc:picChg chg="add">
          <ac:chgData name="santoshi shetty" userId="bb6b42d60930355b" providerId="LiveId" clId="{DE6116EA-8687-4024-AAA1-597FC851353F}" dt="2024-08-26T16:18:40.387" v="14" actId="22"/>
          <ac:picMkLst>
            <pc:docMk/>
            <pc:sldMk cId="1072842022" sldId="348"/>
            <ac:picMk id="3" creationId="{A26F3D9B-33E1-C9BC-2F30-B0F63D0E87B7}"/>
          </ac:picMkLst>
        </pc:picChg>
      </pc:sldChg>
      <pc:sldChg chg="addSp new mod">
        <pc:chgData name="santoshi shetty" userId="bb6b42d60930355b" providerId="LiveId" clId="{DE6116EA-8687-4024-AAA1-597FC851353F}" dt="2024-08-26T16:19:14.602" v="15" actId="22"/>
        <pc:sldMkLst>
          <pc:docMk/>
          <pc:sldMk cId="1497797300" sldId="349"/>
        </pc:sldMkLst>
        <pc:picChg chg="add">
          <ac:chgData name="santoshi shetty" userId="bb6b42d60930355b" providerId="LiveId" clId="{DE6116EA-8687-4024-AAA1-597FC851353F}" dt="2024-08-26T16:19:14.602" v="15" actId="22"/>
          <ac:picMkLst>
            <pc:docMk/>
            <pc:sldMk cId="1497797300" sldId="349"/>
            <ac:picMk id="3" creationId="{2EDA98C0-FE58-8DC4-4E86-0121E47BFE5D}"/>
          </ac:picMkLst>
        </pc:picChg>
      </pc:sldChg>
      <pc:sldChg chg="addSp new mod">
        <pc:chgData name="santoshi shetty" userId="bb6b42d60930355b" providerId="LiveId" clId="{DE6116EA-8687-4024-AAA1-597FC851353F}" dt="2024-08-26T16:19:43.816" v="16" actId="22"/>
        <pc:sldMkLst>
          <pc:docMk/>
          <pc:sldMk cId="998909087" sldId="350"/>
        </pc:sldMkLst>
        <pc:picChg chg="add">
          <ac:chgData name="santoshi shetty" userId="bb6b42d60930355b" providerId="LiveId" clId="{DE6116EA-8687-4024-AAA1-597FC851353F}" dt="2024-08-26T16:19:43.816" v="16" actId="22"/>
          <ac:picMkLst>
            <pc:docMk/>
            <pc:sldMk cId="998909087" sldId="350"/>
            <ac:picMk id="3" creationId="{C937E707-079F-CFBA-2CE8-C5884853617B}"/>
          </ac:picMkLst>
        </pc:picChg>
      </pc:sldChg>
      <pc:sldChg chg="addSp new mod">
        <pc:chgData name="santoshi shetty" userId="bb6b42d60930355b" providerId="LiveId" clId="{DE6116EA-8687-4024-AAA1-597FC851353F}" dt="2024-08-26T16:21:02.075" v="17" actId="22"/>
        <pc:sldMkLst>
          <pc:docMk/>
          <pc:sldMk cId="3459147597" sldId="351"/>
        </pc:sldMkLst>
        <pc:picChg chg="add">
          <ac:chgData name="santoshi shetty" userId="bb6b42d60930355b" providerId="LiveId" clId="{DE6116EA-8687-4024-AAA1-597FC851353F}" dt="2024-08-26T16:21:02.075" v="17" actId="22"/>
          <ac:picMkLst>
            <pc:docMk/>
            <pc:sldMk cId="3459147597" sldId="351"/>
            <ac:picMk id="3" creationId="{88D258E8-02F8-F122-6E51-F583445B9678}"/>
          </ac:picMkLst>
        </pc:picChg>
      </pc:sldChg>
      <pc:sldChg chg="addSp new mod">
        <pc:chgData name="santoshi shetty" userId="bb6b42d60930355b" providerId="LiveId" clId="{DE6116EA-8687-4024-AAA1-597FC851353F}" dt="2024-08-26T16:21:34.266" v="18" actId="22"/>
        <pc:sldMkLst>
          <pc:docMk/>
          <pc:sldMk cId="3132542211" sldId="352"/>
        </pc:sldMkLst>
        <pc:picChg chg="add">
          <ac:chgData name="santoshi shetty" userId="bb6b42d60930355b" providerId="LiveId" clId="{DE6116EA-8687-4024-AAA1-597FC851353F}" dt="2024-08-26T16:21:34.266" v="18" actId="22"/>
          <ac:picMkLst>
            <pc:docMk/>
            <pc:sldMk cId="3132542211" sldId="352"/>
            <ac:picMk id="3" creationId="{A7C2740F-51A6-BA3B-79B8-FEB50AD5981D}"/>
          </ac:picMkLst>
        </pc:picChg>
      </pc:sldChg>
      <pc:sldChg chg="addSp new mod">
        <pc:chgData name="santoshi shetty" userId="bb6b42d60930355b" providerId="LiveId" clId="{DE6116EA-8687-4024-AAA1-597FC851353F}" dt="2024-08-26T16:22:25.065" v="20" actId="22"/>
        <pc:sldMkLst>
          <pc:docMk/>
          <pc:sldMk cId="1033885187" sldId="353"/>
        </pc:sldMkLst>
        <pc:picChg chg="add">
          <ac:chgData name="santoshi shetty" userId="bb6b42d60930355b" providerId="LiveId" clId="{DE6116EA-8687-4024-AAA1-597FC851353F}" dt="2024-08-26T16:22:25.065" v="20" actId="22"/>
          <ac:picMkLst>
            <pc:docMk/>
            <pc:sldMk cId="1033885187" sldId="353"/>
            <ac:picMk id="3" creationId="{FCE19990-D870-2F64-07FD-853203639671}"/>
          </ac:picMkLst>
        </pc:picChg>
      </pc:sldChg>
      <pc:sldChg chg="addSp new mod">
        <pc:chgData name="santoshi shetty" userId="bb6b42d60930355b" providerId="LiveId" clId="{DE6116EA-8687-4024-AAA1-597FC851353F}" dt="2024-08-26T16:23:45.359" v="22" actId="22"/>
        <pc:sldMkLst>
          <pc:docMk/>
          <pc:sldMk cId="528431481" sldId="354"/>
        </pc:sldMkLst>
        <pc:picChg chg="add">
          <ac:chgData name="santoshi shetty" userId="bb6b42d60930355b" providerId="LiveId" clId="{DE6116EA-8687-4024-AAA1-597FC851353F}" dt="2024-08-26T16:23:45.359" v="22" actId="22"/>
          <ac:picMkLst>
            <pc:docMk/>
            <pc:sldMk cId="528431481" sldId="354"/>
            <ac:picMk id="3" creationId="{DF0700C9-925E-C69D-8BD9-6C6FAEFC9540}"/>
          </ac:picMkLst>
        </pc:picChg>
      </pc:sldChg>
      <pc:sldChg chg="addSp new mod">
        <pc:chgData name="santoshi shetty" userId="bb6b42d60930355b" providerId="LiveId" clId="{DE6116EA-8687-4024-AAA1-597FC851353F}" dt="2024-08-26T16:25:24.340" v="25" actId="22"/>
        <pc:sldMkLst>
          <pc:docMk/>
          <pc:sldMk cId="2641441" sldId="355"/>
        </pc:sldMkLst>
        <pc:picChg chg="add">
          <ac:chgData name="santoshi shetty" userId="bb6b42d60930355b" providerId="LiveId" clId="{DE6116EA-8687-4024-AAA1-597FC851353F}" dt="2024-08-26T16:25:24.340" v="25" actId="22"/>
          <ac:picMkLst>
            <pc:docMk/>
            <pc:sldMk cId="2641441" sldId="355"/>
            <ac:picMk id="3" creationId="{E6831B7B-1D3C-9BCF-A84C-C4552F6EEC4A}"/>
          </ac:picMkLst>
        </pc:picChg>
      </pc:sldChg>
      <pc:sldChg chg="addSp delSp modSp new mod">
        <pc:chgData name="santoshi shetty" userId="bb6b42d60930355b" providerId="LiveId" clId="{DE6116EA-8687-4024-AAA1-597FC851353F}" dt="2024-08-26T16:37:56.196" v="33" actId="14100"/>
        <pc:sldMkLst>
          <pc:docMk/>
          <pc:sldMk cId="2582528145" sldId="356"/>
        </pc:sldMkLst>
        <pc:picChg chg="add mod">
          <ac:chgData name="santoshi shetty" userId="bb6b42d60930355b" providerId="LiveId" clId="{DE6116EA-8687-4024-AAA1-597FC851353F}" dt="2024-08-26T16:37:56.196" v="33" actId="14100"/>
          <ac:picMkLst>
            <pc:docMk/>
            <pc:sldMk cId="2582528145" sldId="356"/>
            <ac:picMk id="3" creationId="{70607C44-8433-5C6A-48BC-8A328220FFE6}"/>
          </ac:picMkLst>
        </pc:picChg>
        <pc:picChg chg="add del">
          <ac:chgData name="santoshi shetty" userId="bb6b42d60930355b" providerId="LiveId" clId="{DE6116EA-8687-4024-AAA1-597FC851353F}" dt="2024-08-26T16:37:47.679" v="31" actId="21"/>
          <ac:picMkLst>
            <pc:docMk/>
            <pc:sldMk cId="2582528145" sldId="356"/>
            <ac:picMk id="5" creationId="{61331FF7-99EE-1C76-4972-0D6D3A32416C}"/>
          </ac:picMkLst>
        </pc:picChg>
      </pc:sldChg>
      <pc:sldChg chg="addSp modSp new">
        <pc:chgData name="santoshi shetty" userId="bb6b42d60930355b" providerId="LiveId" clId="{DE6116EA-8687-4024-AAA1-597FC851353F}" dt="2024-08-26T16:37:49.601" v="32"/>
        <pc:sldMkLst>
          <pc:docMk/>
          <pc:sldMk cId="1296409842" sldId="357"/>
        </pc:sldMkLst>
        <pc:picChg chg="add mod">
          <ac:chgData name="santoshi shetty" userId="bb6b42d60930355b" providerId="LiveId" clId="{DE6116EA-8687-4024-AAA1-597FC851353F}" dt="2024-08-26T16:37:49.601" v="32"/>
          <ac:picMkLst>
            <pc:docMk/>
            <pc:sldMk cId="1296409842" sldId="357"/>
            <ac:picMk id="5" creationId="{61331FF7-99EE-1C76-4972-0D6D3A32416C}"/>
          </ac:picMkLst>
        </pc:picChg>
      </pc:sldChg>
      <pc:sldChg chg="addSp new mod">
        <pc:chgData name="santoshi shetty" userId="bb6b42d60930355b" providerId="LiveId" clId="{DE6116EA-8687-4024-AAA1-597FC851353F}" dt="2024-08-26T16:51:26.718" v="35" actId="22"/>
        <pc:sldMkLst>
          <pc:docMk/>
          <pc:sldMk cId="1258924488" sldId="358"/>
        </pc:sldMkLst>
        <pc:picChg chg="add">
          <ac:chgData name="santoshi shetty" userId="bb6b42d60930355b" providerId="LiveId" clId="{DE6116EA-8687-4024-AAA1-597FC851353F}" dt="2024-08-26T16:51:26.718" v="35" actId="22"/>
          <ac:picMkLst>
            <pc:docMk/>
            <pc:sldMk cId="1258924488" sldId="358"/>
            <ac:picMk id="3" creationId="{A6E77F16-DB97-FE41-5237-9E85BE43A4C1}"/>
          </ac:picMkLst>
        </pc:picChg>
      </pc:sldChg>
      <pc:sldChg chg="new del">
        <pc:chgData name="santoshi shetty" userId="bb6b42d60930355b" providerId="LiveId" clId="{DE6116EA-8687-4024-AAA1-597FC851353F}" dt="2024-08-26T16:53:45.240" v="39" actId="47"/>
        <pc:sldMkLst>
          <pc:docMk/>
          <pc:sldMk cId="4142711516" sldId="359"/>
        </pc:sldMkLst>
      </pc:sldChg>
      <pc:sldChg chg="new del">
        <pc:chgData name="santoshi shetty" userId="bb6b42d60930355b" providerId="LiveId" clId="{DE6116EA-8687-4024-AAA1-597FC851353F}" dt="2024-08-26T16:53:46.392" v="40" actId="47"/>
        <pc:sldMkLst>
          <pc:docMk/>
          <pc:sldMk cId="581201940" sldId="360"/>
        </pc:sldMkLst>
      </pc:sldChg>
      <pc:sldChg chg="modSp add mod">
        <pc:chgData name="santoshi shetty" userId="bb6b42d60930355b" providerId="LiveId" clId="{DE6116EA-8687-4024-AAA1-597FC851353F}" dt="2024-08-26T16:54:04.666" v="42" actId="13926"/>
        <pc:sldMkLst>
          <pc:docMk/>
          <pc:sldMk cId="0" sldId="361"/>
        </pc:sldMkLst>
        <pc:spChg chg="mod">
          <ac:chgData name="santoshi shetty" userId="bb6b42d60930355b" providerId="LiveId" clId="{DE6116EA-8687-4024-AAA1-597FC851353F}" dt="2024-08-26T16:54:04.666" v="42" actId="13926"/>
          <ac:spMkLst>
            <pc:docMk/>
            <pc:sldMk cId="0" sldId="361"/>
            <ac:spMk id="2" creationId="{00000000-0000-0000-0000-000000000000}"/>
          </ac:spMkLst>
        </pc:spChg>
      </pc:sldChg>
      <pc:sldChg chg="modSp add mod">
        <pc:chgData name="santoshi shetty" userId="bb6b42d60930355b" providerId="LiveId" clId="{DE6116EA-8687-4024-AAA1-597FC851353F}" dt="2024-08-26T16:54:18.190" v="44" actId="13926"/>
        <pc:sldMkLst>
          <pc:docMk/>
          <pc:sldMk cId="0" sldId="362"/>
        </pc:sldMkLst>
        <pc:spChg chg="mod">
          <ac:chgData name="santoshi shetty" userId="bb6b42d60930355b" providerId="LiveId" clId="{DE6116EA-8687-4024-AAA1-597FC851353F}" dt="2024-08-26T16:54:18.190" v="44" actId="13926"/>
          <ac:spMkLst>
            <pc:docMk/>
            <pc:sldMk cId="0" sldId="362"/>
            <ac:spMk id="2" creationId="{00000000-0000-0000-0000-000000000000}"/>
          </ac:spMkLst>
        </pc:spChg>
      </pc:sldChg>
      <pc:sldChg chg="modSp add mod">
        <pc:chgData name="santoshi shetty" userId="bb6b42d60930355b" providerId="LiveId" clId="{DE6116EA-8687-4024-AAA1-597FC851353F}" dt="2024-08-26T16:54:32.247" v="46" actId="13926"/>
        <pc:sldMkLst>
          <pc:docMk/>
          <pc:sldMk cId="0" sldId="363"/>
        </pc:sldMkLst>
        <pc:spChg chg="mod">
          <ac:chgData name="santoshi shetty" userId="bb6b42d60930355b" providerId="LiveId" clId="{DE6116EA-8687-4024-AAA1-597FC851353F}" dt="2024-08-26T16:54:32.247" v="46" actId="13926"/>
          <ac:spMkLst>
            <pc:docMk/>
            <pc:sldMk cId="0" sldId="363"/>
            <ac:spMk id="2" creationId="{00000000-0000-0000-0000-000000000000}"/>
          </ac:spMkLst>
        </pc:spChg>
      </pc:sldChg>
      <pc:sldChg chg="modSp add mod">
        <pc:chgData name="santoshi shetty" userId="bb6b42d60930355b" providerId="LiveId" clId="{DE6116EA-8687-4024-AAA1-597FC851353F}" dt="2024-08-26T16:54:43.830" v="48" actId="13926"/>
        <pc:sldMkLst>
          <pc:docMk/>
          <pc:sldMk cId="0" sldId="364"/>
        </pc:sldMkLst>
        <pc:spChg chg="mod">
          <ac:chgData name="santoshi shetty" userId="bb6b42d60930355b" providerId="LiveId" clId="{DE6116EA-8687-4024-AAA1-597FC851353F}" dt="2024-08-26T16:54:43.830" v="48" actId="13926"/>
          <ac:spMkLst>
            <pc:docMk/>
            <pc:sldMk cId="0" sldId="364"/>
            <ac:spMk id="2" creationId="{00000000-0000-0000-0000-000000000000}"/>
          </ac:spMkLst>
        </pc:spChg>
      </pc:sldChg>
      <pc:sldChg chg="modSp add mod">
        <pc:chgData name="santoshi shetty" userId="bb6b42d60930355b" providerId="LiveId" clId="{DE6116EA-8687-4024-AAA1-597FC851353F}" dt="2024-08-27T07:07:22.913" v="118" actId="14100"/>
        <pc:sldMkLst>
          <pc:docMk/>
          <pc:sldMk cId="0" sldId="365"/>
        </pc:sldMkLst>
        <pc:spChg chg="mod">
          <ac:chgData name="santoshi shetty" userId="bb6b42d60930355b" providerId="LiveId" clId="{DE6116EA-8687-4024-AAA1-597FC851353F}" dt="2024-08-26T16:54:52.432" v="50" actId="13926"/>
          <ac:spMkLst>
            <pc:docMk/>
            <pc:sldMk cId="0" sldId="365"/>
            <ac:spMk id="2" creationId="{00000000-0000-0000-0000-000000000000}"/>
          </ac:spMkLst>
        </pc:spChg>
        <pc:spChg chg="mod">
          <ac:chgData name="santoshi shetty" userId="bb6b42d60930355b" providerId="LiveId" clId="{DE6116EA-8687-4024-AAA1-597FC851353F}" dt="2024-08-27T07:07:22.913" v="118" actId="14100"/>
          <ac:spMkLst>
            <pc:docMk/>
            <pc:sldMk cId="0" sldId="365"/>
            <ac:spMk id="4" creationId="{00000000-0000-0000-0000-000000000000}"/>
          </ac:spMkLst>
        </pc:spChg>
      </pc:sldChg>
      <pc:sldChg chg="modSp add mod ord">
        <pc:chgData name="santoshi shetty" userId="bb6b42d60930355b" providerId="LiveId" clId="{DE6116EA-8687-4024-AAA1-597FC851353F}" dt="2024-08-26T16:58:03.088" v="78" actId="6549"/>
        <pc:sldMkLst>
          <pc:docMk/>
          <pc:sldMk cId="0" sldId="366"/>
        </pc:sldMkLst>
        <pc:spChg chg="mod">
          <ac:chgData name="santoshi shetty" userId="bb6b42d60930355b" providerId="LiveId" clId="{DE6116EA-8687-4024-AAA1-597FC851353F}" dt="2024-08-26T16:55:14.231" v="52" actId="13926"/>
          <ac:spMkLst>
            <pc:docMk/>
            <pc:sldMk cId="0" sldId="366"/>
            <ac:spMk id="2" creationId="{00000000-0000-0000-0000-000000000000}"/>
          </ac:spMkLst>
        </pc:spChg>
        <pc:spChg chg="mod">
          <ac:chgData name="santoshi shetty" userId="bb6b42d60930355b" providerId="LiveId" clId="{DE6116EA-8687-4024-AAA1-597FC851353F}" dt="2024-08-26T16:58:03.088" v="78" actId="6549"/>
          <ac:spMkLst>
            <pc:docMk/>
            <pc:sldMk cId="0" sldId="366"/>
            <ac:spMk id="3" creationId="{00000000-0000-0000-0000-000000000000}"/>
          </ac:spMkLst>
        </pc:spChg>
      </pc:sldChg>
      <pc:sldChg chg="modSp add del mod">
        <pc:chgData name="santoshi shetty" userId="bb6b42d60930355b" providerId="LiveId" clId="{DE6116EA-8687-4024-AAA1-597FC851353F}" dt="2024-08-26T16:56:40.467" v="62" actId="47"/>
        <pc:sldMkLst>
          <pc:docMk/>
          <pc:sldMk cId="0" sldId="367"/>
        </pc:sldMkLst>
        <pc:spChg chg="mod">
          <ac:chgData name="santoshi shetty" userId="bb6b42d60930355b" providerId="LiveId" clId="{DE6116EA-8687-4024-AAA1-597FC851353F}" dt="2024-08-26T16:56:03.469" v="61" actId="13926"/>
          <ac:spMkLst>
            <pc:docMk/>
            <pc:sldMk cId="0" sldId="367"/>
            <ac:spMk id="2" creationId="{00000000-0000-0000-0000-000000000000}"/>
          </ac:spMkLst>
        </pc:spChg>
      </pc:sldChg>
      <pc:sldChg chg="modSp add mod">
        <pc:chgData name="santoshi shetty" userId="bb6b42d60930355b" providerId="LiveId" clId="{DE6116EA-8687-4024-AAA1-597FC851353F}" dt="2024-08-26T16:56:51.224" v="64" actId="13926"/>
        <pc:sldMkLst>
          <pc:docMk/>
          <pc:sldMk cId="0" sldId="368"/>
        </pc:sldMkLst>
        <pc:spChg chg="mod">
          <ac:chgData name="santoshi shetty" userId="bb6b42d60930355b" providerId="LiveId" clId="{DE6116EA-8687-4024-AAA1-597FC851353F}" dt="2024-08-26T16:56:51.224" v="64" actId="13926"/>
          <ac:spMkLst>
            <pc:docMk/>
            <pc:sldMk cId="0" sldId="368"/>
            <ac:spMk id="2" creationId="{00000000-0000-0000-0000-000000000000}"/>
          </ac:spMkLst>
        </pc:spChg>
      </pc:sldChg>
      <pc:sldChg chg="modSp add mod">
        <pc:chgData name="santoshi shetty" userId="bb6b42d60930355b" providerId="LiveId" clId="{DE6116EA-8687-4024-AAA1-597FC851353F}" dt="2024-08-26T16:57:05.689" v="66" actId="13926"/>
        <pc:sldMkLst>
          <pc:docMk/>
          <pc:sldMk cId="0" sldId="369"/>
        </pc:sldMkLst>
        <pc:spChg chg="mod">
          <ac:chgData name="santoshi shetty" userId="bb6b42d60930355b" providerId="LiveId" clId="{DE6116EA-8687-4024-AAA1-597FC851353F}" dt="2024-08-26T16:57:05.689" v="66" actId="13926"/>
          <ac:spMkLst>
            <pc:docMk/>
            <pc:sldMk cId="0" sldId="369"/>
            <ac:spMk id="2" creationId="{00000000-0000-0000-0000-000000000000}"/>
          </ac:spMkLst>
        </pc:spChg>
      </pc:sldChg>
      <pc:sldChg chg="new del">
        <pc:chgData name="santoshi shetty" userId="bb6b42d60930355b" providerId="LiveId" clId="{DE6116EA-8687-4024-AAA1-597FC851353F}" dt="2024-08-27T07:20:15.826" v="121" actId="47"/>
        <pc:sldMkLst>
          <pc:docMk/>
          <pc:sldMk cId="307077265" sldId="370"/>
        </pc:sldMkLst>
      </pc:sldChg>
      <pc:sldChg chg="modSp new mod">
        <pc:chgData name="santoshi shetty" userId="bb6b42d60930355b" providerId="LiveId" clId="{DE6116EA-8687-4024-AAA1-597FC851353F}" dt="2024-08-28T07:31:11.362" v="154" actId="27636"/>
        <pc:sldMkLst>
          <pc:docMk/>
          <pc:sldMk cId="2439179687" sldId="375"/>
        </pc:sldMkLst>
        <pc:spChg chg="mod">
          <ac:chgData name="santoshi shetty" userId="bb6b42d60930355b" providerId="LiveId" clId="{DE6116EA-8687-4024-AAA1-597FC851353F}" dt="2024-08-28T07:31:02.089" v="152"/>
          <ac:spMkLst>
            <pc:docMk/>
            <pc:sldMk cId="2439179687" sldId="375"/>
            <ac:spMk id="2" creationId="{8121E429-296D-EB63-A3FD-DAAC528054BE}"/>
          </ac:spMkLst>
        </pc:spChg>
        <pc:spChg chg="mod">
          <ac:chgData name="santoshi shetty" userId="bb6b42d60930355b" providerId="LiveId" clId="{DE6116EA-8687-4024-AAA1-597FC851353F}" dt="2024-08-28T07:31:11.362" v="154" actId="27636"/>
          <ac:spMkLst>
            <pc:docMk/>
            <pc:sldMk cId="2439179687" sldId="375"/>
            <ac:spMk id="3" creationId="{40D4A87C-A666-A975-592A-ACFE7C8DB251}"/>
          </ac:spMkLst>
        </pc:spChg>
      </pc:sldChg>
      <pc:sldChg chg="modSp new mod">
        <pc:chgData name="santoshi shetty" userId="bb6b42d60930355b" providerId="LiveId" clId="{DE6116EA-8687-4024-AAA1-597FC851353F}" dt="2024-08-28T07:31:36.572" v="159" actId="5793"/>
        <pc:sldMkLst>
          <pc:docMk/>
          <pc:sldMk cId="489469810" sldId="376"/>
        </pc:sldMkLst>
        <pc:spChg chg="mod">
          <ac:chgData name="santoshi shetty" userId="bb6b42d60930355b" providerId="LiveId" clId="{DE6116EA-8687-4024-AAA1-597FC851353F}" dt="2024-08-28T07:31:34.181" v="157"/>
          <ac:spMkLst>
            <pc:docMk/>
            <pc:sldMk cId="489469810" sldId="376"/>
            <ac:spMk id="2" creationId="{DD560396-DB02-98FF-7B54-54A9543DB7F5}"/>
          </ac:spMkLst>
        </pc:spChg>
        <pc:spChg chg="mod">
          <ac:chgData name="santoshi shetty" userId="bb6b42d60930355b" providerId="LiveId" clId="{DE6116EA-8687-4024-AAA1-597FC851353F}" dt="2024-08-28T07:31:36.572" v="159" actId="5793"/>
          <ac:spMkLst>
            <pc:docMk/>
            <pc:sldMk cId="489469810" sldId="376"/>
            <ac:spMk id="3" creationId="{1489AD04-F1BE-43EF-EFD5-CC415BFAF36C}"/>
          </ac:spMkLst>
        </pc:spChg>
      </pc:sldChg>
      <pc:sldChg chg="modSp new mod ord">
        <pc:chgData name="santoshi shetty" userId="bb6b42d60930355b" providerId="LiveId" clId="{DE6116EA-8687-4024-AAA1-597FC851353F}" dt="2024-08-28T07:30:53.963" v="147"/>
        <pc:sldMkLst>
          <pc:docMk/>
          <pc:sldMk cId="1151229934" sldId="377"/>
        </pc:sldMkLst>
        <pc:spChg chg="mod">
          <ac:chgData name="santoshi shetty" userId="bb6b42d60930355b" providerId="LiveId" clId="{DE6116EA-8687-4024-AAA1-597FC851353F}" dt="2024-08-28T07:30:14.535" v="143"/>
          <ac:spMkLst>
            <pc:docMk/>
            <pc:sldMk cId="1151229934" sldId="377"/>
            <ac:spMk id="2" creationId="{65F072D6-C34C-7311-A31A-59AAB5425494}"/>
          </ac:spMkLst>
        </pc:spChg>
        <pc:spChg chg="mod">
          <ac:chgData name="santoshi shetty" userId="bb6b42d60930355b" providerId="LiveId" clId="{DE6116EA-8687-4024-AAA1-597FC851353F}" dt="2024-08-28T07:30:35.714" v="145"/>
          <ac:spMkLst>
            <pc:docMk/>
            <pc:sldMk cId="1151229934" sldId="377"/>
            <ac:spMk id="3" creationId="{903D27B6-328E-FA3F-8291-78A00AFAFF49}"/>
          </ac:spMkLst>
        </pc:spChg>
      </pc:sldChg>
      <pc:sldChg chg="addSp delSp modSp new mod">
        <pc:chgData name="santoshi shetty" userId="bb6b42d60930355b" providerId="LiveId" clId="{DE6116EA-8687-4024-AAA1-597FC851353F}" dt="2024-08-28T07:32:24.081" v="170" actId="20577"/>
        <pc:sldMkLst>
          <pc:docMk/>
          <pc:sldMk cId="2447199167" sldId="378"/>
        </pc:sldMkLst>
        <pc:spChg chg="mod">
          <ac:chgData name="santoshi shetty" userId="bb6b42d60930355b" providerId="LiveId" clId="{DE6116EA-8687-4024-AAA1-597FC851353F}" dt="2024-08-28T07:32:24.081" v="170" actId="20577"/>
          <ac:spMkLst>
            <pc:docMk/>
            <pc:sldMk cId="2447199167" sldId="378"/>
            <ac:spMk id="2" creationId="{0E225416-5F73-DFE3-B2B8-47EFFF2D1C06}"/>
          </ac:spMkLst>
        </pc:spChg>
        <pc:spChg chg="mod">
          <ac:chgData name="santoshi shetty" userId="bb6b42d60930355b" providerId="LiveId" clId="{DE6116EA-8687-4024-AAA1-597FC851353F}" dt="2024-08-28T07:32:09.005" v="164" actId="21"/>
          <ac:spMkLst>
            <pc:docMk/>
            <pc:sldMk cId="2447199167" sldId="378"/>
            <ac:spMk id="3" creationId="{D44684A9-5673-4C94-3356-A1A966BAB178}"/>
          </ac:spMkLst>
        </pc:spChg>
        <pc:spChg chg="add del">
          <ac:chgData name="santoshi shetty" userId="bb6b42d60930355b" providerId="LiveId" clId="{DE6116EA-8687-4024-AAA1-597FC851353F}" dt="2024-08-28T07:32:03.958" v="162" actId="22"/>
          <ac:spMkLst>
            <pc:docMk/>
            <pc:sldMk cId="2447199167" sldId="378"/>
            <ac:spMk id="5" creationId="{EEEC1BBD-ABBA-EC12-1A2E-FCD1D4320F39}"/>
          </ac:spMkLst>
        </pc:spChg>
      </pc:sldChg>
      <pc:sldChg chg="addSp delSp modSp new mod">
        <pc:chgData name="santoshi shetty" userId="bb6b42d60930355b" providerId="LiveId" clId="{DE6116EA-8687-4024-AAA1-597FC851353F}" dt="2024-08-28T07:33:36.655" v="178"/>
        <pc:sldMkLst>
          <pc:docMk/>
          <pc:sldMk cId="1532846674" sldId="379"/>
        </pc:sldMkLst>
        <pc:spChg chg="mod">
          <ac:chgData name="santoshi shetty" userId="bb6b42d60930355b" providerId="LiveId" clId="{DE6116EA-8687-4024-AAA1-597FC851353F}" dt="2024-08-28T07:33:36.655" v="178"/>
          <ac:spMkLst>
            <pc:docMk/>
            <pc:sldMk cId="1532846674" sldId="379"/>
            <ac:spMk id="2" creationId="{9313A902-2176-15D7-62AF-25557CAC0B94}"/>
          </ac:spMkLst>
        </pc:spChg>
        <pc:spChg chg="mod">
          <ac:chgData name="santoshi shetty" userId="bb6b42d60930355b" providerId="LiveId" clId="{DE6116EA-8687-4024-AAA1-597FC851353F}" dt="2024-08-28T07:33:32.157" v="175" actId="27636"/>
          <ac:spMkLst>
            <pc:docMk/>
            <pc:sldMk cId="1532846674" sldId="379"/>
            <ac:spMk id="3" creationId="{6D5303AE-0D26-DB57-B7B6-46BAD97A6863}"/>
          </ac:spMkLst>
        </pc:spChg>
        <pc:spChg chg="add del">
          <ac:chgData name="santoshi shetty" userId="bb6b42d60930355b" providerId="LiveId" clId="{DE6116EA-8687-4024-AAA1-597FC851353F}" dt="2024-08-28T07:33:34.913" v="177" actId="22"/>
          <ac:spMkLst>
            <pc:docMk/>
            <pc:sldMk cId="1532846674" sldId="379"/>
            <ac:spMk id="5" creationId="{87018C99-75B5-F1CC-8123-4C41ACC9DF33}"/>
          </ac:spMkLst>
        </pc:spChg>
      </pc:sldChg>
      <pc:sldChg chg="modSp new mod">
        <pc:chgData name="santoshi shetty" userId="bb6b42d60930355b" providerId="LiveId" clId="{DE6116EA-8687-4024-AAA1-597FC851353F}" dt="2024-08-28T07:35:00.990" v="191" actId="13926"/>
        <pc:sldMkLst>
          <pc:docMk/>
          <pc:sldMk cId="1081328870" sldId="380"/>
        </pc:sldMkLst>
        <pc:spChg chg="mod">
          <ac:chgData name="santoshi shetty" userId="bb6b42d60930355b" providerId="LiveId" clId="{DE6116EA-8687-4024-AAA1-597FC851353F}" dt="2024-08-28T07:35:00.990" v="191" actId="13926"/>
          <ac:spMkLst>
            <pc:docMk/>
            <pc:sldMk cId="1081328870" sldId="380"/>
            <ac:spMk id="2" creationId="{BAAA4A24-E5EA-C21F-0F6A-AB7C98916B89}"/>
          </ac:spMkLst>
        </pc:spChg>
        <pc:spChg chg="mod">
          <ac:chgData name="santoshi shetty" userId="bb6b42d60930355b" providerId="LiveId" clId="{DE6116EA-8687-4024-AAA1-597FC851353F}" dt="2024-08-28T07:34:57.273" v="190" actId="113"/>
          <ac:spMkLst>
            <pc:docMk/>
            <pc:sldMk cId="1081328870" sldId="380"/>
            <ac:spMk id="3" creationId="{F3092458-96AE-2D56-A885-B5108045CA77}"/>
          </ac:spMkLst>
        </pc:spChg>
      </pc:sldChg>
      <pc:sldChg chg="addSp delSp modSp new mod">
        <pc:chgData name="santoshi shetty" userId="bb6b42d60930355b" providerId="LiveId" clId="{DE6116EA-8687-4024-AAA1-597FC851353F}" dt="2024-08-28T07:36:04.704" v="223" actId="1076"/>
        <pc:sldMkLst>
          <pc:docMk/>
          <pc:sldMk cId="889991575" sldId="381"/>
        </pc:sldMkLst>
        <pc:spChg chg="mod">
          <ac:chgData name="santoshi shetty" userId="bb6b42d60930355b" providerId="LiveId" clId="{DE6116EA-8687-4024-AAA1-597FC851353F}" dt="2024-08-28T07:35:56.815" v="220" actId="13926"/>
          <ac:spMkLst>
            <pc:docMk/>
            <pc:sldMk cId="889991575" sldId="381"/>
            <ac:spMk id="2" creationId="{9F99020B-883E-3856-2FD3-02D367D4C498}"/>
          </ac:spMkLst>
        </pc:spChg>
        <pc:spChg chg="del mod">
          <ac:chgData name="santoshi shetty" userId="bb6b42d60930355b" providerId="LiveId" clId="{DE6116EA-8687-4024-AAA1-597FC851353F}" dt="2024-08-28T07:35:38.112" v="195" actId="21"/>
          <ac:spMkLst>
            <pc:docMk/>
            <pc:sldMk cId="889991575" sldId="381"/>
            <ac:spMk id="3" creationId="{61640151-BDD6-0A46-6CB5-B9C260902668}"/>
          </ac:spMkLst>
        </pc:spChg>
        <pc:picChg chg="add mod">
          <ac:chgData name="santoshi shetty" userId="bb6b42d60930355b" providerId="LiveId" clId="{DE6116EA-8687-4024-AAA1-597FC851353F}" dt="2024-08-28T07:36:04.704" v="223" actId="1076"/>
          <ac:picMkLst>
            <pc:docMk/>
            <pc:sldMk cId="889991575" sldId="381"/>
            <ac:picMk id="1026" creationId="{CE5A2BB0-3466-9D06-FD9E-EEFA4EA9AD3D}"/>
          </ac:picMkLst>
        </pc:picChg>
      </pc:sldChg>
      <pc:sldChg chg="modSp new mod">
        <pc:chgData name="santoshi shetty" userId="bb6b42d60930355b" providerId="LiveId" clId="{DE6116EA-8687-4024-AAA1-597FC851353F}" dt="2024-08-28T07:37:07.471" v="230"/>
        <pc:sldMkLst>
          <pc:docMk/>
          <pc:sldMk cId="4099203237" sldId="382"/>
        </pc:sldMkLst>
        <pc:spChg chg="mod">
          <ac:chgData name="santoshi shetty" userId="bb6b42d60930355b" providerId="LiveId" clId="{DE6116EA-8687-4024-AAA1-597FC851353F}" dt="2024-08-28T07:36:58.562" v="227"/>
          <ac:spMkLst>
            <pc:docMk/>
            <pc:sldMk cId="4099203237" sldId="382"/>
            <ac:spMk id="2" creationId="{030BF9A1-CE45-C001-682A-48C0A7E5931E}"/>
          </ac:spMkLst>
        </pc:spChg>
        <pc:spChg chg="mod">
          <ac:chgData name="santoshi shetty" userId="bb6b42d60930355b" providerId="LiveId" clId="{DE6116EA-8687-4024-AAA1-597FC851353F}" dt="2024-08-28T07:37:07.471" v="230"/>
          <ac:spMkLst>
            <pc:docMk/>
            <pc:sldMk cId="4099203237" sldId="382"/>
            <ac:spMk id="3" creationId="{B7EDB735-173F-6F2F-BD48-60E40CE2DC28}"/>
          </ac:spMkLst>
        </pc:spChg>
      </pc:sldChg>
      <pc:sldChg chg="modSp new mod">
        <pc:chgData name="santoshi shetty" userId="bb6b42d60930355b" providerId="LiveId" clId="{DE6116EA-8687-4024-AAA1-597FC851353F}" dt="2024-08-28T07:38:01.597" v="241"/>
        <pc:sldMkLst>
          <pc:docMk/>
          <pc:sldMk cId="674262544" sldId="383"/>
        </pc:sldMkLst>
        <pc:spChg chg="mod">
          <ac:chgData name="santoshi shetty" userId="bb6b42d60930355b" providerId="LiveId" clId="{DE6116EA-8687-4024-AAA1-597FC851353F}" dt="2024-08-28T07:38:01.597" v="241"/>
          <ac:spMkLst>
            <pc:docMk/>
            <pc:sldMk cId="674262544" sldId="383"/>
            <ac:spMk id="2" creationId="{656FC971-CE4D-7491-D702-5E522032E77D}"/>
          </ac:spMkLst>
        </pc:spChg>
        <pc:spChg chg="mod">
          <ac:chgData name="santoshi shetty" userId="bb6b42d60930355b" providerId="LiveId" clId="{DE6116EA-8687-4024-AAA1-597FC851353F}" dt="2024-08-28T07:38:00.636" v="240" actId="27636"/>
          <ac:spMkLst>
            <pc:docMk/>
            <pc:sldMk cId="674262544" sldId="383"/>
            <ac:spMk id="3" creationId="{B7FCF1DB-2DF1-6B88-73AD-53E2EA3B1BA2}"/>
          </ac:spMkLst>
        </pc:spChg>
      </pc:sldChg>
      <pc:sldChg chg="modSp new mod">
        <pc:chgData name="santoshi shetty" userId="bb6b42d60930355b" providerId="LiveId" clId="{DE6116EA-8687-4024-AAA1-597FC851353F}" dt="2024-08-28T07:37:42.808" v="236"/>
        <pc:sldMkLst>
          <pc:docMk/>
          <pc:sldMk cId="3739646390" sldId="384"/>
        </pc:sldMkLst>
        <pc:spChg chg="mod">
          <ac:chgData name="santoshi shetty" userId="bb6b42d60930355b" providerId="LiveId" clId="{DE6116EA-8687-4024-AAA1-597FC851353F}" dt="2024-08-28T07:37:42.808" v="236"/>
          <ac:spMkLst>
            <pc:docMk/>
            <pc:sldMk cId="3739646390" sldId="384"/>
            <ac:spMk id="2" creationId="{C1B648CE-22DD-0AD5-674D-829669A93F59}"/>
          </ac:spMkLst>
        </pc:spChg>
        <pc:spChg chg="mod">
          <ac:chgData name="santoshi shetty" userId="bb6b42d60930355b" providerId="LiveId" clId="{DE6116EA-8687-4024-AAA1-597FC851353F}" dt="2024-08-28T07:37:41.504" v="235" actId="21"/>
          <ac:spMkLst>
            <pc:docMk/>
            <pc:sldMk cId="3739646390" sldId="384"/>
            <ac:spMk id="3" creationId="{B150692F-905F-A0A9-FC49-E5093AFBBC97}"/>
          </ac:spMkLst>
        </pc:spChg>
      </pc:sldChg>
      <pc:sldChg chg="addSp modSp new mod">
        <pc:chgData name="santoshi shetty" userId="bb6b42d60930355b" providerId="LiveId" clId="{DE6116EA-8687-4024-AAA1-597FC851353F}" dt="2024-08-28T07:40:21.514" v="280"/>
        <pc:sldMkLst>
          <pc:docMk/>
          <pc:sldMk cId="3299734623" sldId="385"/>
        </pc:sldMkLst>
        <pc:spChg chg="mod">
          <ac:chgData name="santoshi shetty" userId="bb6b42d60930355b" providerId="LiveId" clId="{DE6116EA-8687-4024-AAA1-597FC851353F}" dt="2024-08-28T07:40:21.514" v="280"/>
          <ac:spMkLst>
            <pc:docMk/>
            <pc:sldMk cId="3299734623" sldId="385"/>
            <ac:spMk id="2" creationId="{1A31E807-DF3A-EADB-76C9-DAF3593F867B}"/>
          </ac:spMkLst>
        </pc:spChg>
        <pc:spChg chg="mod">
          <ac:chgData name="santoshi shetty" userId="bb6b42d60930355b" providerId="LiveId" clId="{DE6116EA-8687-4024-AAA1-597FC851353F}" dt="2024-08-28T07:40:20.248" v="279" actId="27636"/>
          <ac:spMkLst>
            <pc:docMk/>
            <pc:sldMk cId="3299734623" sldId="385"/>
            <ac:spMk id="3" creationId="{D362CDDD-48F6-DBD6-EC60-D1959595092C}"/>
          </ac:spMkLst>
        </pc:spChg>
        <pc:picChg chg="add mod">
          <ac:chgData name="santoshi shetty" userId="bb6b42d60930355b" providerId="LiveId" clId="{DE6116EA-8687-4024-AAA1-597FC851353F}" dt="2024-08-28T07:39:29.270" v="269" actId="14100"/>
          <ac:picMkLst>
            <pc:docMk/>
            <pc:sldMk cId="3299734623" sldId="385"/>
            <ac:picMk id="3074" creationId="{5B2A26F6-BCEC-54F0-6EF6-6DA0D44B18A0}"/>
          </ac:picMkLst>
        </pc:picChg>
      </pc:sldChg>
      <pc:sldChg chg="addSp modSp new mod">
        <pc:chgData name="santoshi shetty" userId="bb6b42d60930355b" providerId="LiveId" clId="{DE6116EA-8687-4024-AAA1-597FC851353F}" dt="2024-08-28T07:39:19.937" v="266" actId="1076"/>
        <pc:sldMkLst>
          <pc:docMk/>
          <pc:sldMk cId="3782187914" sldId="386"/>
        </pc:sldMkLst>
        <pc:spChg chg="mod">
          <ac:chgData name="santoshi shetty" userId="bb6b42d60930355b" providerId="LiveId" clId="{DE6116EA-8687-4024-AAA1-597FC851353F}" dt="2024-08-28T07:38:47.491" v="255" actId="14100"/>
          <ac:spMkLst>
            <pc:docMk/>
            <pc:sldMk cId="3782187914" sldId="386"/>
            <ac:spMk id="2" creationId="{898F8303-158C-7F13-0A50-C9D39D642030}"/>
          </ac:spMkLst>
        </pc:spChg>
        <pc:spChg chg="mod">
          <ac:chgData name="santoshi shetty" userId="bb6b42d60930355b" providerId="LiveId" clId="{DE6116EA-8687-4024-AAA1-597FC851353F}" dt="2024-08-28T07:39:19.937" v="266" actId="1076"/>
          <ac:spMkLst>
            <pc:docMk/>
            <pc:sldMk cId="3782187914" sldId="386"/>
            <ac:spMk id="3" creationId="{71E9499A-00D9-6075-9A79-7BDFED2C9F23}"/>
          </ac:spMkLst>
        </pc:spChg>
        <pc:picChg chg="add mod">
          <ac:chgData name="santoshi shetty" userId="bb6b42d60930355b" providerId="LiveId" clId="{DE6116EA-8687-4024-AAA1-597FC851353F}" dt="2024-08-28T07:39:19.937" v="266" actId="1076"/>
          <ac:picMkLst>
            <pc:docMk/>
            <pc:sldMk cId="3782187914" sldId="386"/>
            <ac:picMk id="2050" creationId="{EE92D0C5-DE4E-65AD-A6FD-013B6BF3DA3E}"/>
          </ac:picMkLst>
        </pc:picChg>
      </pc:sldChg>
      <pc:sldChg chg="addSp modSp new">
        <pc:chgData name="santoshi shetty" userId="bb6b42d60930355b" providerId="LiveId" clId="{DE6116EA-8687-4024-AAA1-597FC851353F}" dt="2024-08-28T07:39:53.742" v="275" actId="1076"/>
        <pc:sldMkLst>
          <pc:docMk/>
          <pc:sldMk cId="552424185" sldId="387"/>
        </pc:sldMkLst>
        <pc:picChg chg="add mod">
          <ac:chgData name="santoshi shetty" userId="bb6b42d60930355b" providerId="LiveId" clId="{DE6116EA-8687-4024-AAA1-597FC851353F}" dt="2024-08-28T07:39:40.909" v="273" actId="1076"/>
          <ac:picMkLst>
            <pc:docMk/>
            <pc:sldMk cId="552424185" sldId="387"/>
            <ac:picMk id="4098" creationId="{1BB17A08-0A2D-35E2-A8A3-74B9BCE64DA5}"/>
          </ac:picMkLst>
        </pc:picChg>
        <pc:picChg chg="add mod">
          <ac:chgData name="santoshi shetty" userId="bb6b42d60930355b" providerId="LiveId" clId="{DE6116EA-8687-4024-AAA1-597FC851353F}" dt="2024-08-28T07:39:53.742" v="275" actId="1076"/>
          <ac:picMkLst>
            <pc:docMk/>
            <pc:sldMk cId="552424185" sldId="387"/>
            <ac:picMk id="4099" creationId="{07F23C54-506F-C47F-1F55-A5CF1A8A41AA}"/>
          </ac:picMkLst>
        </pc:picChg>
      </pc:sldChg>
    </pc:docChg>
  </pc:docChgLst>
  <pc:docChgLst>
    <pc:chgData name="santoshi shetty" userId="bb6b42d60930355b" providerId="LiveId" clId="{4A9106E5-4444-4DC3-98E4-77D4E2F1EA2A}"/>
    <pc:docChg chg="undo custSel addSld delSld modSld">
      <pc:chgData name="santoshi shetty" userId="bb6b42d60930355b" providerId="LiveId" clId="{4A9106E5-4444-4DC3-98E4-77D4E2F1EA2A}" dt="2024-08-08T05:15:43.267" v="30" actId="47"/>
      <pc:docMkLst>
        <pc:docMk/>
      </pc:docMkLst>
      <pc:sldChg chg="del">
        <pc:chgData name="santoshi shetty" userId="bb6b42d60930355b" providerId="LiveId" clId="{4A9106E5-4444-4DC3-98E4-77D4E2F1EA2A}" dt="2024-08-08T05:05:20.609" v="5" actId="47"/>
        <pc:sldMkLst>
          <pc:docMk/>
          <pc:sldMk cId="848224564" sldId="256"/>
        </pc:sldMkLst>
      </pc:sldChg>
      <pc:sldChg chg="new del">
        <pc:chgData name="santoshi shetty" userId="bb6b42d60930355b" providerId="LiveId" clId="{4A9106E5-4444-4DC3-98E4-77D4E2F1EA2A}" dt="2024-08-08T05:05:21.112" v="6" actId="47"/>
        <pc:sldMkLst>
          <pc:docMk/>
          <pc:sldMk cId="1065978976" sldId="265"/>
        </pc:sldMkLst>
      </pc:sldChg>
      <pc:sldChg chg="new del">
        <pc:chgData name="santoshi shetty" userId="bb6b42d60930355b" providerId="LiveId" clId="{4A9106E5-4444-4DC3-98E4-77D4E2F1EA2A}" dt="2024-08-08T05:05:21.680" v="7" actId="47"/>
        <pc:sldMkLst>
          <pc:docMk/>
          <pc:sldMk cId="3888901927" sldId="266"/>
        </pc:sldMkLst>
      </pc:sldChg>
      <pc:sldChg chg="new del">
        <pc:chgData name="santoshi shetty" userId="bb6b42d60930355b" providerId="LiveId" clId="{4A9106E5-4444-4DC3-98E4-77D4E2F1EA2A}" dt="2024-08-08T05:05:22.100" v="8" actId="47"/>
        <pc:sldMkLst>
          <pc:docMk/>
          <pc:sldMk cId="3977631485" sldId="267"/>
        </pc:sldMkLst>
      </pc:sldChg>
      <pc:sldChg chg="new del">
        <pc:chgData name="santoshi shetty" userId="bb6b42d60930355b" providerId="LiveId" clId="{4A9106E5-4444-4DC3-98E4-77D4E2F1EA2A}" dt="2024-08-08T05:05:22.919" v="9" actId="47"/>
        <pc:sldMkLst>
          <pc:docMk/>
          <pc:sldMk cId="2708918444" sldId="268"/>
        </pc:sldMkLst>
      </pc:sldChg>
      <pc:sldChg chg="add">
        <pc:chgData name="santoshi shetty" userId="bb6b42d60930355b" providerId="LiveId" clId="{4A9106E5-4444-4DC3-98E4-77D4E2F1EA2A}" dt="2024-08-08T05:05:13.128" v="4"/>
        <pc:sldMkLst>
          <pc:docMk/>
          <pc:sldMk cId="448021110" sldId="269"/>
        </pc:sldMkLst>
      </pc:sldChg>
      <pc:sldChg chg="add">
        <pc:chgData name="santoshi shetty" userId="bb6b42d60930355b" providerId="LiveId" clId="{4A9106E5-4444-4DC3-98E4-77D4E2F1EA2A}" dt="2024-08-08T05:05:13.128" v="4"/>
        <pc:sldMkLst>
          <pc:docMk/>
          <pc:sldMk cId="2017281016" sldId="270"/>
        </pc:sldMkLst>
      </pc:sldChg>
      <pc:sldChg chg="modSp add mod">
        <pc:chgData name="santoshi shetty" userId="bb6b42d60930355b" providerId="LiveId" clId="{4A9106E5-4444-4DC3-98E4-77D4E2F1EA2A}" dt="2024-08-08T05:08:38.814" v="27" actId="115"/>
        <pc:sldMkLst>
          <pc:docMk/>
          <pc:sldMk cId="3444349399" sldId="271"/>
        </pc:sldMkLst>
        <pc:spChg chg="mod">
          <ac:chgData name="santoshi shetty" userId="bb6b42d60930355b" providerId="LiveId" clId="{4A9106E5-4444-4DC3-98E4-77D4E2F1EA2A}" dt="2024-08-08T05:08:38.814" v="27" actId="115"/>
          <ac:spMkLst>
            <pc:docMk/>
            <pc:sldMk cId="3444349399" sldId="271"/>
            <ac:spMk id="3" creationId="{4C246BF8-C143-600E-782E-DF2DAD5D4AF3}"/>
          </ac:spMkLst>
        </pc:spChg>
      </pc:sldChg>
      <pc:sldChg chg="modSp add mod">
        <pc:chgData name="santoshi shetty" userId="bb6b42d60930355b" providerId="LiveId" clId="{4A9106E5-4444-4DC3-98E4-77D4E2F1EA2A}" dt="2024-08-08T05:08:15.950" v="25" actId="14100"/>
        <pc:sldMkLst>
          <pc:docMk/>
          <pc:sldMk cId="1989587062" sldId="272"/>
        </pc:sldMkLst>
        <pc:spChg chg="mod">
          <ac:chgData name="santoshi shetty" userId="bb6b42d60930355b" providerId="LiveId" clId="{4A9106E5-4444-4DC3-98E4-77D4E2F1EA2A}" dt="2024-08-08T05:08:15.950" v="25" actId="14100"/>
          <ac:spMkLst>
            <pc:docMk/>
            <pc:sldMk cId="1989587062" sldId="272"/>
            <ac:spMk id="3" creationId="{0A8123A5-DF33-99E1-9784-B21B3FF68634}"/>
          </ac:spMkLst>
        </pc:spChg>
      </pc:sldChg>
      <pc:sldChg chg="new del">
        <pc:chgData name="santoshi shetty" userId="bb6b42d60930355b" providerId="LiveId" clId="{4A9106E5-4444-4DC3-98E4-77D4E2F1EA2A}" dt="2024-08-08T05:15:43.267" v="30" actId="47"/>
        <pc:sldMkLst>
          <pc:docMk/>
          <pc:sldMk cId="38799613" sldId="273"/>
        </pc:sldMkLst>
      </pc:sldChg>
      <pc:sldChg chg="add">
        <pc:chgData name="santoshi shetty" userId="bb6b42d60930355b" providerId="LiveId" clId="{4A9106E5-4444-4DC3-98E4-77D4E2F1EA2A}" dt="2024-08-08T05:15:35.134" v="29"/>
        <pc:sldMkLst>
          <pc:docMk/>
          <pc:sldMk cId="3488013882" sldId="326"/>
        </pc:sldMkLst>
      </pc:sldChg>
      <pc:sldChg chg="add">
        <pc:chgData name="santoshi shetty" userId="bb6b42d60930355b" providerId="LiveId" clId="{4A9106E5-4444-4DC3-98E4-77D4E2F1EA2A}" dt="2024-08-08T05:15:35.134" v="29"/>
        <pc:sldMkLst>
          <pc:docMk/>
          <pc:sldMk cId="1187661126" sldId="327"/>
        </pc:sldMkLst>
      </pc:sldChg>
      <pc:sldChg chg="add">
        <pc:chgData name="santoshi shetty" userId="bb6b42d60930355b" providerId="LiveId" clId="{4A9106E5-4444-4DC3-98E4-77D4E2F1EA2A}" dt="2024-08-08T05:15:35.134" v="29"/>
        <pc:sldMkLst>
          <pc:docMk/>
          <pc:sldMk cId="2097746346" sldId="329"/>
        </pc:sldMkLst>
      </pc:sldChg>
      <pc:sldChg chg="add">
        <pc:chgData name="santoshi shetty" userId="bb6b42d60930355b" providerId="LiveId" clId="{4A9106E5-4444-4DC3-98E4-77D4E2F1EA2A}" dt="2024-08-08T05:15:35.134" v="29"/>
        <pc:sldMkLst>
          <pc:docMk/>
          <pc:sldMk cId="2534686588" sldId="330"/>
        </pc:sldMkLst>
      </pc:sldChg>
      <pc:sldChg chg="add">
        <pc:chgData name="santoshi shetty" userId="bb6b42d60930355b" providerId="LiveId" clId="{4A9106E5-4444-4DC3-98E4-77D4E2F1EA2A}" dt="2024-08-08T05:15:35.134" v="29"/>
        <pc:sldMkLst>
          <pc:docMk/>
          <pc:sldMk cId="479950071" sldId="331"/>
        </pc:sldMkLst>
      </pc:sldChg>
      <pc:sldChg chg="add">
        <pc:chgData name="santoshi shetty" userId="bb6b42d60930355b" providerId="LiveId" clId="{4A9106E5-4444-4DC3-98E4-77D4E2F1EA2A}" dt="2024-08-08T05:15:35.134" v="29"/>
        <pc:sldMkLst>
          <pc:docMk/>
          <pc:sldMk cId="3347855571" sldId="33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52617-AC87-42F0-97EF-D56D21F25C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302A2BB3-21F4-48CB-9A55-381A7CCD13B9}">
      <dgm:prSet phldrT="[Text]"/>
      <dgm:spPr/>
      <dgm:t>
        <a:bodyPr/>
        <a:lstStyle/>
        <a:p>
          <a:r>
            <a:rPr lang="en-IN" dirty="0"/>
            <a:t>GNP=P1Q1+P2Q2+---------+</a:t>
          </a:r>
          <a:r>
            <a:rPr lang="en-IN" dirty="0" err="1"/>
            <a:t>PnQn+Net</a:t>
          </a:r>
          <a:r>
            <a:rPr lang="en-IN" dirty="0"/>
            <a:t> income from abroad</a:t>
          </a:r>
        </a:p>
      </dgm:t>
    </dgm:pt>
    <dgm:pt modelId="{0794C447-F6FE-452E-8CB7-730A4B029F11}" type="parTrans" cxnId="{7719D984-FF0B-48E2-BFD5-BF45AECC9255}">
      <dgm:prSet/>
      <dgm:spPr/>
      <dgm:t>
        <a:bodyPr/>
        <a:lstStyle/>
        <a:p>
          <a:endParaRPr lang="en-IN"/>
        </a:p>
      </dgm:t>
    </dgm:pt>
    <dgm:pt modelId="{75231722-7C14-48E0-B6B6-DBA577FDF0D7}" type="sibTrans" cxnId="{7719D984-FF0B-48E2-BFD5-BF45AECC9255}">
      <dgm:prSet/>
      <dgm:spPr/>
      <dgm:t>
        <a:bodyPr/>
        <a:lstStyle/>
        <a:p>
          <a:endParaRPr lang="en-IN"/>
        </a:p>
      </dgm:t>
    </dgm:pt>
    <dgm:pt modelId="{2A3803C0-6A0B-41E3-B629-C093AD77A4FE}">
      <dgm:prSet phldrT="[Text]"/>
      <dgm:spPr/>
      <dgm:t>
        <a:bodyPr/>
        <a:lstStyle/>
        <a:p>
          <a:r>
            <a:rPr lang="en-IN" dirty="0"/>
            <a:t>GNP=Gross net product, P1+product Q1=Quantity</a:t>
          </a:r>
        </a:p>
      </dgm:t>
    </dgm:pt>
    <dgm:pt modelId="{5CD7F921-0004-4198-B1D1-D3508D1A4129}" type="parTrans" cxnId="{63853F8F-F238-4A06-BC0D-255B939C5631}">
      <dgm:prSet/>
      <dgm:spPr/>
      <dgm:t>
        <a:bodyPr/>
        <a:lstStyle/>
        <a:p>
          <a:endParaRPr lang="en-IN"/>
        </a:p>
      </dgm:t>
    </dgm:pt>
    <dgm:pt modelId="{47F977B5-4DB5-43CE-B3D2-10BF91F65485}" type="sibTrans" cxnId="{63853F8F-F238-4A06-BC0D-255B939C5631}">
      <dgm:prSet/>
      <dgm:spPr/>
      <dgm:t>
        <a:bodyPr/>
        <a:lstStyle/>
        <a:p>
          <a:endParaRPr lang="en-IN"/>
        </a:p>
      </dgm:t>
    </dgm:pt>
    <dgm:pt modelId="{00FB6434-F44E-4E0F-B83A-834C4082A7BB}">
      <dgm:prSet phldrT="[Text]" phldr="1"/>
      <dgm:spPr/>
      <dgm:t>
        <a:bodyPr/>
        <a:lstStyle/>
        <a:p>
          <a:endParaRPr lang="en-IN" dirty="0"/>
        </a:p>
      </dgm:t>
    </dgm:pt>
    <dgm:pt modelId="{0308660B-8E18-459D-83E5-CFF3E61D7818}" type="parTrans" cxnId="{BB424D52-C318-4256-BC11-6E99C9E5321C}">
      <dgm:prSet/>
      <dgm:spPr/>
      <dgm:t>
        <a:bodyPr/>
        <a:lstStyle/>
        <a:p>
          <a:endParaRPr lang="en-IN"/>
        </a:p>
      </dgm:t>
    </dgm:pt>
    <dgm:pt modelId="{C3C02912-8583-4038-9229-BB9EBCBA6C09}" type="sibTrans" cxnId="{BB424D52-C318-4256-BC11-6E99C9E5321C}">
      <dgm:prSet/>
      <dgm:spPr/>
      <dgm:t>
        <a:bodyPr/>
        <a:lstStyle/>
        <a:p>
          <a:endParaRPr lang="en-IN"/>
        </a:p>
      </dgm:t>
    </dgm:pt>
    <dgm:pt modelId="{EE5EDE85-87ED-4188-8BC0-BAE6BA72FD76}">
      <dgm:prSet phldrT="[Text]" phldr="1"/>
      <dgm:spPr/>
      <dgm:t>
        <a:bodyPr/>
        <a:lstStyle/>
        <a:p>
          <a:endParaRPr lang="en-IN"/>
        </a:p>
      </dgm:t>
    </dgm:pt>
    <dgm:pt modelId="{8847689B-AE9C-4DF6-9953-1EF4969692F4}" type="parTrans" cxnId="{348E3765-6002-4FAA-8514-A4A3A9663650}">
      <dgm:prSet/>
      <dgm:spPr/>
      <dgm:t>
        <a:bodyPr/>
        <a:lstStyle/>
        <a:p>
          <a:endParaRPr lang="en-IN"/>
        </a:p>
      </dgm:t>
    </dgm:pt>
    <dgm:pt modelId="{59D00844-1226-41D6-AFB7-CFC7CB9325D8}" type="sibTrans" cxnId="{348E3765-6002-4FAA-8514-A4A3A9663650}">
      <dgm:prSet/>
      <dgm:spPr/>
      <dgm:t>
        <a:bodyPr/>
        <a:lstStyle/>
        <a:p>
          <a:endParaRPr lang="en-IN"/>
        </a:p>
      </dgm:t>
    </dgm:pt>
    <dgm:pt modelId="{599E070E-E704-403C-9505-19219AA5854E}" type="pres">
      <dgm:prSet presAssocID="{4D852617-AC87-42F0-97EF-D56D21F25CA4}" presName="linear" presStyleCnt="0">
        <dgm:presLayoutVars>
          <dgm:animLvl val="lvl"/>
          <dgm:resizeHandles val="exact"/>
        </dgm:presLayoutVars>
      </dgm:prSet>
      <dgm:spPr/>
    </dgm:pt>
    <dgm:pt modelId="{0750CD3B-04AB-42C1-AB18-E2A07342F69B}" type="pres">
      <dgm:prSet presAssocID="{302A2BB3-21F4-48CB-9A55-381A7CCD13B9}" presName="parentText" presStyleLbl="node1" presStyleIdx="0" presStyleCnt="2" custLinFactNeighborX="1927" custLinFactNeighborY="6675">
        <dgm:presLayoutVars>
          <dgm:chMax val="0"/>
          <dgm:bulletEnabled val="1"/>
        </dgm:presLayoutVars>
      </dgm:prSet>
      <dgm:spPr/>
    </dgm:pt>
    <dgm:pt modelId="{AF4D65F0-4F3D-47E5-ACBB-77BE0A0CA9F4}" type="pres">
      <dgm:prSet presAssocID="{302A2BB3-21F4-48CB-9A55-381A7CCD13B9}" presName="childText" presStyleLbl="revTx" presStyleIdx="0" presStyleCnt="2">
        <dgm:presLayoutVars>
          <dgm:bulletEnabled val="1"/>
        </dgm:presLayoutVars>
      </dgm:prSet>
      <dgm:spPr/>
    </dgm:pt>
    <dgm:pt modelId="{F2EA4481-BC8E-4FE9-AA46-C45E3FBEA344}" type="pres">
      <dgm:prSet presAssocID="{00FB6434-F44E-4E0F-B83A-834C4082A7BB}" presName="parentText" presStyleLbl="node1" presStyleIdx="1" presStyleCnt="2">
        <dgm:presLayoutVars>
          <dgm:chMax val="0"/>
          <dgm:bulletEnabled val="1"/>
        </dgm:presLayoutVars>
      </dgm:prSet>
      <dgm:spPr/>
    </dgm:pt>
    <dgm:pt modelId="{2586CB9E-54DA-44BF-AE35-02FB327C354A}" type="pres">
      <dgm:prSet presAssocID="{00FB6434-F44E-4E0F-B83A-834C4082A7BB}" presName="childText" presStyleLbl="revTx" presStyleIdx="1" presStyleCnt="2">
        <dgm:presLayoutVars>
          <dgm:bulletEnabled val="1"/>
        </dgm:presLayoutVars>
      </dgm:prSet>
      <dgm:spPr/>
    </dgm:pt>
  </dgm:ptLst>
  <dgm:cxnLst>
    <dgm:cxn modelId="{0E418460-8882-4DFE-A388-5B402E030B6D}" type="presOf" srcId="{2A3803C0-6A0B-41E3-B629-C093AD77A4FE}" destId="{AF4D65F0-4F3D-47E5-ACBB-77BE0A0CA9F4}" srcOrd="0" destOrd="0" presId="urn:microsoft.com/office/officeart/2005/8/layout/vList2"/>
    <dgm:cxn modelId="{348E3765-6002-4FAA-8514-A4A3A9663650}" srcId="{00FB6434-F44E-4E0F-B83A-834C4082A7BB}" destId="{EE5EDE85-87ED-4188-8BC0-BAE6BA72FD76}" srcOrd="0" destOrd="0" parTransId="{8847689B-AE9C-4DF6-9953-1EF4969692F4}" sibTransId="{59D00844-1226-41D6-AFB7-CFC7CB9325D8}"/>
    <dgm:cxn modelId="{8CB22F4F-2FA5-4407-BDAB-BE30AEB34930}" type="presOf" srcId="{302A2BB3-21F4-48CB-9A55-381A7CCD13B9}" destId="{0750CD3B-04AB-42C1-AB18-E2A07342F69B}" srcOrd="0" destOrd="0" presId="urn:microsoft.com/office/officeart/2005/8/layout/vList2"/>
    <dgm:cxn modelId="{233AEA70-7817-4838-87D2-1C16A9C57ED1}" type="presOf" srcId="{00FB6434-F44E-4E0F-B83A-834C4082A7BB}" destId="{F2EA4481-BC8E-4FE9-AA46-C45E3FBEA344}" srcOrd="0" destOrd="0" presId="urn:microsoft.com/office/officeart/2005/8/layout/vList2"/>
    <dgm:cxn modelId="{BB424D52-C318-4256-BC11-6E99C9E5321C}" srcId="{4D852617-AC87-42F0-97EF-D56D21F25CA4}" destId="{00FB6434-F44E-4E0F-B83A-834C4082A7BB}" srcOrd="1" destOrd="0" parTransId="{0308660B-8E18-459D-83E5-CFF3E61D7818}" sibTransId="{C3C02912-8583-4038-9229-BB9EBCBA6C09}"/>
    <dgm:cxn modelId="{7719D984-FF0B-48E2-BFD5-BF45AECC9255}" srcId="{4D852617-AC87-42F0-97EF-D56D21F25CA4}" destId="{302A2BB3-21F4-48CB-9A55-381A7CCD13B9}" srcOrd="0" destOrd="0" parTransId="{0794C447-F6FE-452E-8CB7-730A4B029F11}" sibTransId="{75231722-7C14-48E0-B6B6-DBA577FDF0D7}"/>
    <dgm:cxn modelId="{63853F8F-F238-4A06-BC0D-255B939C5631}" srcId="{302A2BB3-21F4-48CB-9A55-381A7CCD13B9}" destId="{2A3803C0-6A0B-41E3-B629-C093AD77A4FE}" srcOrd="0" destOrd="0" parTransId="{5CD7F921-0004-4198-B1D1-D3508D1A4129}" sibTransId="{47F977B5-4DB5-43CE-B3D2-10BF91F65485}"/>
    <dgm:cxn modelId="{C51138CD-CE1F-4CC1-AEE2-F34546B4E68F}" type="presOf" srcId="{4D852617-AC87-42F0-97EF-D56D21F25CA4}" destId="{599E070E-E704-403C-9505-19219AA5854E}" srcOrd="0" destOrd="0" presId="urn:microsoft.com/office/officeart/2005/8/layout/vList2"/>
    <dgm:cxn modelId="{6C4D4BF7-480E-4B1E-81B5-09FE1E5A0AD2}" type="presOf" srcId="{EE5EDE85-87ED-4188-8BC0-BAE6BA72FD76}" destId="{2586CB9E-54DA-44BF-AE35-02FB327C354A}" srcOrd="0" destOrd="0" presId="urn:microsoft.com/office/officeart/2005/8/layout/vList2"/>
    <dgm:cxn modelId="{E39CAF41-7A8E-4CE9-ADD3-36B7B60E34D9}" type="presParOf" srcId="{599E070E-E704-403C-9505-19219AA5854E}" destId="{0750CD3B-04AB-42C1-AB18-E2A07342F69B}" srcOrd="0" destOrd="0" presId="urn:microsoft.com/office/officeart/2005/8/layout/vList2"/>
    <dgm:cxn modelId="{56A0B56D-E389-4684-81D6-D9E5743BDAA9}" type="presParOf" srcId="{599E070E-E704-403C-9505-19219AA5854E}" destId="{AF4D65F0-4F3D-47E5-ACBB-77BE0A0CA9F4}" srcOrd="1" destOrd="0" presId="urn:microsoft.com/office/officeart/2005/8/layout/vList2"/>
    <dgm:cxn modelId="{C8D41F36-2312-41F7-9F60-88C00B3D625B}" type="presParOf" srcId="{599E070E-E704-403C-9505-19219AA5854E}" destId="{F2EA4481-BC8E-4FE9-AA46-C45E3FBEA344}" srcOrd="2" destOrd="0" presId="urn:microsoft.com/office/officeart/2005/8/layout/vList2"/>
    <dgm:cxn modelId="{B569F905-EB3B-42D9-B773-405A60272B33}" type="presParOf" srcId="{599E070E-E704-403C-9505-19219AA5854E}" destId="{2586CB9E-54DA-44BF-AE35-02FB327C354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0CD3B-04AB-42C1-AB18-E2A07342F69B}">
      <dsp:nvSpPr>
        <dsp:cNvPr id="0" name=""/>
        <dsp:cNvSpPr/>
      </dsp:nvSpPr>
      <dsp:spPr>
        <a:xfrm>
          <a:off x="0" y="46537"/>
          <a:ext cx="9338013"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GNP=P1Q1+P2Q2+---------+</a:t>
          </a:r>
          <a:r>
            <a:rPr lang="en-IN" sz="2400" kern="1200" dirty="0" err="1"/>
            <a:t>PnQn+Net</a:t>
          </a:r>
          <a:r>
            <a:rPr lang="en-IN" sz="2400" kern="1200" dirty="0"/>
            <a:t> income from abroad</a:t>
          </a:r>
        </a:p>
      </dsp:txBody>
      <dsp:txXfrm>
        <a:off x="28100" y="74637"/>
        <a:ext cx="9281813" cy="519439"/>
      </dsp:txXfrm>
    </dsp:sp>
    <dsp:sp modelId="{AF4D65F0-4F3D-47E5-ACBB-77BE0A0CA9F4}">
      <dsp:nvSpPr>
        <dsp:cNvPr id="0" name=""/>
        <dsp:cNvSpPr/>
      </dsp:nvSpPr>
      <dsp:spPr>
        <a:xfrm>
          <a:off x="0" y="595648"/>
          <a:ext cx="9338013"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48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IN" sz="1900" kern="1200" dirty="0"/>
            <a:t>GNP=Gross net product, P1+product Q1=Quantity</a:t>
          </a:r>
        </a:p>
      </dsp:txBody>
      <dsp:txXfrm>
        <a:off x="0" y="595648"/>
        <a:ext cx="9338013" cy="397440"/>
      </dsp:txXfrm>
    </dsp:sp>
    <dsp:sp modelId="{F2EA4481-BC8E-4FE9-AA46-C45E3FBEA344}">
      <dsp:nvSpPr>
        <dsp:cNvPr id="0" name=""/>
        <dsp:cNvSpPr/>
      </dsp:nvSpPr>
      <dsp:spPr>
        <a:xfrm>
          <a:off x="0" y="993088"/>
          <a:ext cx="9338013"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IN" sz="2400" kern="1200" dirty="0"/>
        </a:p>
      </dsp:txBody>
      <dsp:txXfrm>
        <a:off x="28100" y="1021188"/>
        <a:ext cx="9281813" cy="519439"/>
      </dsp:txXfrm>
    </dsp:sp>
    <dsp:sp modelId="{2586CB9E-54DA-44BF-AE35-02FB327C354A}">
      <dsp:nvSpPr>
        <dsp:cNvPr id="0" name=""/>
        <dsp:cNvSpPr/>
      </dsp:nvSpPr>
      <dsp:spPr>
        <a:xfrm>
          <a:off x="0" y="1568728"/>
          <a:ext cx="9338013"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482" tIns="30480" rIns="170688" bIns="30480" numCol="1" spcCol="1270" anchor="t" anchorCtr="0">
          <a:noAutofit/>
        </a:bodyPr>
        <a:lstStyle/>
        <a:p>
          <a:pPr marL="171450" lvl="1" indent="-171450" algn="l" defTabSz="844550">
            <a:lnSpc>
              <a:spcPct val="90000"/>
            </a:lnSpc>
            <a:spcBef>
              <a:spcPct val="0"/>
            </a:spcBef>
            <a:spcAft>
              <a:spcPct val="20000"/>
            </a:spcAft>
            <a:buChar char="•"/>
          </a:pPr>
          <a:endParaRPr lang="en-IN" sz="1900" kern="1200"/>
        </a:p>
      </dsp:txBody>
      <dsp:txXfrm>
        <a:off x="0" y="1568728"/>
        <a:ext cx="9338013" cy="3974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FA31F-D2FE-4E0B-8B9B-87EE70C763E5}" type="datetimeFigureOut">
              <a:rPr lang="en-IN" smtClean="0"/>
              <a:t>28-08-2024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E011C-9EC9-44D2-964F-A22462C6213A}" type="slidenum">
              <a:rPr lang="en-IN" smtClean="0"/>
              <a:t>‹#›</a:t>
            </a:fld>
            <a:endParaRPr lang="en-IN"/>
          </a:p>
        </p:txBody>
      </p:sp>
    </p:spTree>
    <p:extLst>
      <p:ext uri="{BB962C8B-B14F-4D97-AF65-F5344CB8AC3E}">
        <p14:creationId xmlns:p14="http://schemas.microsoft.com/office/powerpoint/2010/main" val="233689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122859-C2E0-4EB2-BB2B-3B5DC8199F1C}" type="slidenum">
              <a:rPr lang="en-IN" smtClean="0"/>
              <a:t>24</a:t>
            </a:fld>
            <a:endParaRPr lang="en-IN"/>
          </a:p>
        </p:txBody>
      </p:sp>
    </p:spTree>
    <p:extLst>
      <p:ext uri="{BB962C8B-B14F-4D97-AF65-F5344CB8AC3E}">
        <p14:creationId xmlns:p14="http://schemas.microsoft.com/office/powerpoint/2010/main" val="1708581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7F03-C182-F17B-9766-8EDE834CAA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45680B-DACD-5615-3662-3B3B2E45F1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D8FD419-1B4E-692C-F9EC-37E617172C71}"/>
              </a:ext>
            </a:extLst>
          </p:cNvPr>
          <p:cNvSpPr>
            <a:spLocks noGrp="1"/>
          </p:cNvSpPr>
          <p:nvPr>
            <p:ph type="dt" sz="half" idx="10"/>
          </p:nvPr>
        </p:nvSpPr>
        <p:spPr/>
        <p:txBody>
          <a:bodyPr/>
          <a:lstStyle/>
          <a:p>
            <a:fld id="{FFE650F0-D13D-41F5-ADCC-9C0FE43DD353}" type="datetimeFigureOut">
              <a:rPr lang="en-IN" smtClean="0"/>
              <a:t>28-08-2024</a:t>
            </a:fld>
            <a:endParaRPr lang="en-IN"/>
          </a:p>
        </p:txBody>
      </p:sp>
      <p:sp>
        <p:nvSpPr>
          <p:cNvPr id="5" name="Footer Placeholder 4">
            <a:extLst>
              <a:ext uri="{FF2B5EF4-FFF2-40B4-BE49-F238E27FC236}">
                <a16:creationId xmlns:a16="http://schemas.microsoft.com/office/drawing/2014/main" id="{8914FB2E-54B8-AF42-F37A-924A5F9A81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720246-69F0-54CD-3A94-6E08A09A8A68}"/>
              </a:ext>
            </a:extLst>
          </p:cNvPr>
          <p:cNvSpPr>
            <a:spLocks noGrp="1"/>
          </p:cNvSpPr>
          <p:nvPr>
            <p:ph type="sldNum" sz="quarter" idx="12"/>
          </p:nvPr>
        </p:nvSpPr>
        <p:spPr/>
        <p:txBody>
          <a:bodyPr/>
          <a:lstStyle/>
          <a:p>
            <a:fld id="{4D12AE63-CD9B-4724-888E-7E733A402BA6}" type="slidenum">
              <a:rPr lang="en-IN" smtClean="0"/>
              <a:t>‹#›</a:t>
            </a:fld>
            <a:endParaRPr lang="en-IN"/>
          </a:p>
        </p:txBody>
      </p:sp>
    </p:spTree>
    <p:extLst>
      <p:ext uri="{BB962C8B-B14F-4D97-AF65-F5344CB8AC3E}">
        <p14:creationId xmlns:p14="http://schemas.microsoft.com/office/powerpoint/2010/main" val="2778345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5153-630C-CB24-AF30-23FD5D70F5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ABC326-01BF-A482-DB1A-7398052A32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E17F0A-C103-A884-5611-3A0DF23523B4}"/>
              </a:ext>
            </a:extLst>
          </p:cNvPr>
          <p:cNvSpPr>
            <a:spLocks noGrp="1"/>
          </p:cNvSpPr>
          <p:nvPr>
            <p:ph type="dt" sz="half" idx="10"/>
          </p:nvPr>
        </p:nvSpPr>
        <p:spPr/>
        <p:txBody>
          <a:bodyPr/>
          <a:lstStyle/>
          <a:p>
            <a:fld id="{FFE650F0-D13D-41F5-ADCC-9C0FE43DD353}" type="datetimeFigureOut">
              <a:rPr lang="en-IN" smtClean="0"/>
              <a:t>28-08-2024</a:t>
            </a:fld>
            <a:endParaRPr lang="en-IN"/>
          </a:p>
        </p:txBody>
      </p:sp>
      <p:sp>
        <p:nvSpPr>
          <p:cNvPr id="5" name="Footer Placeholder 4">
            <a:extLst>
              <a:ext uri="{FF2B5EF4-FFF2-40B4-BE49-F238E27FC236}">
                <a16:creationId xmlns:a16="http://schemas.microsoft.com/office/drawing/2014/main" id="{BA32A2F2-17E2-2C8F-4E93-A6B9C3BD3C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2223AC-65A5-651F-5062-D5B2D40F7D6F}"/>
              </a:ext>
            </a:extLst>
          </p:cNvPr>
          <p:cNvSpPr>
            <a:spLocks noGrp="1"/>
          </p:cNvSpPr>
          <p:nvPr>
            <p:ph type="sldNum" sz="quarter" idx="12"/>
          </p:nvPr>
        </p:nvSpPr>
        <p:spPr/>
        <p:txBody>
          <a:bodyPr/>
          <a:lstStyle/>
          <a:p>
            <a:fld id="{4D12AE63-CD9B-4724-888E-7E733A402BA6}" type="slidenum">
              <a:rPr lang="en-IN" smtClean="0"/>
              <a:t>‹#›</a:t>
            </a:fld>
            <a:endParaRPr lang="en-IN"/>
          </a:p>
        </p:txBody>
      </p:sp>
    </p:spTree>
    <p:extLst>
      <p:ext uri="{BB962C8B-B14F-4D97-AF65-F5344CB8AC3E}">
        <p14:creationId xmlns:p14="http://schemas.microsoft.com/office/powerpoint/2010/main" val="3360980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F4A4A6-774A-2308-0B37-8EC9F5AEB8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7CCC5F-D222-BA05-EBEE-BE5D9B709B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4DF7E6-5E6D-89E7-1ADC-6A7E23BDC725}"/>
              </a:ext>
            </a:extLst>
          </p:cNvPr>
          <p:cNvSpPr>
            <a:spLocks noGrp="1"/>
          </p:cNvSpPr>
          <p:nvPr>
            <p:ph type="dt" sz="half" idx="10"/>
          </p:nvPr>
        </p:nvSpPr>
        <p:spPr/>
        <p:txBody>
          <a:bodyPr/>
          <a:lstStyle/>
          <a:p>
            <a:fld id="{FFE650F0-D13D-41F5-ADCC-9C0FE43DD353}" type="datetimeFigureOut">
              <a:rPr lang="en-IN" smtClean="0"/>
              <a:t>28-08-2024</a:t>
            </a:fld>
            <a:endParaRPr lang="en-IN"/>
          </a:p>
        </p:txBody>
      </p:sp>
      <p:sp>
        <p:nvSpPr>
          <p:cNvPr id="5" name="Footer Placeholder 4">
            <a:extLst>
              <a:ext uri="{FF2B5EF4-FFF2-40B4-BE49-F238E27FC236}">
                <a16:creationId xmlns:a16="http://schemas.microsoft.com/office/drawing/2014/main" id="{EC33B344-4928-D299-F9D9-D38ED6B287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A63ADF-1D6B-1E3C-2223-43129D6E74F7}"/>
              </a:ext>
            </a:extLst>
          </p:cNvPr>
          <p:cNvSpPr>
            <a:spLocks noGrp="1"/>
          </p:cNvSpPr>
          <p:nvPr>
            <p:ph type="sldNum" sz="quarter" idx="12"/>
          </p:nvPr>
        </p:nvSpPr>
        <p:spPr/>
        <p:txBody>
          <a:bodyPr/>
          <a:lstStyle/>
          <a:p>
            <a:fld id="{4D12AE63-CD9B-4724-888E-7E733A402BA6}" type="slidenum">
              <a:rPr lang="en-IN" smtClean="0"/>
              <a:t>‹#›</a:t>
            </a:fld>
            <a:endParaRPr lang="en-IN"/>
          </a:p>
        </p:txBody>
      </p:sp>
    </p:spTree>
    <p:extLst>
      <p:ext uri="{BB962C8B-B14F-4D97-AF65-F5344CB8AC3E}">
        <p14:creationId xmlns:p14="http://schemas.microsoft.com/office/powerpoint/2010/main" val="2165057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62B9-2A38-FC21-CC79-9C23CA27A6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A969B5-1BBB-9D8A-CC33-682AC46A65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7CD141-4FFC-933B-747A-73211554C245}"/>
              </a:ext>
            </a:extLst>
          </p:cNvPr>
          <p:cNvSpPr>
            <a:spLocks noGrp="1"/>
          </p:cNvSpPr>
          <p:nvPr>
            <p:ph type="dt" sz="half" idx="10"/>
          </p:nvPr>
        </p:nvSpPr>
        <p:spPr/>
        <p:txBody>
          <a:bodyPr/>
          <a:lstStyle/>
          <a:p>
            <a:fld id="{FFE650F0-D13D-41F5-ADCC-9C0FE43DD353}" type="datetimeFigureOut">
              <a:rPr lang="en-IN" smtClean="0"/>
              <a:t>28-08-2024</a:t>
            </a:fld>
            <a:endParaRPr lang="en-IN"/>
          </a:p>
        </p:txBody>
      </p:sp>
      <p:sp>
        <p:nvSpPr>
          <p:cNvPr id="5" name="Footer Placeholder 4">
            <a:extLst>
              <a:ext uri="{FF2B5EF4-FFF2-40B4-BE49-F238E27FC236}">
                <a16:creationId xmlns:a16="http://schemas.microsoft.com/office/drawing/2014/main" id="{4A134DE1-524B-3245-6A58-29D82A621C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98E90E-5996-058B-5C98-A476653A1EDF}"/>
              </a:ext>
            </a:extLst>
          </p:cNvPr>
          <p:cNvSpPr>
            <a:spLocks noGrp="1"/>
          </p:cNvSpPr>
          <p:nvPr>
            <p:ph type="sldNum" sz="quarter" idx="12"/>
          </p:nvPr>
        </p:nvSpPr>
        <p:spPr/>
        <p:txBody>
          <a:bodyPr/>
          <a:lstStyle/>
          <a:p>
            <a:fld id="{4D12AE63-CD9B-4724-888E-7E733A402BA6}" type="slidenum">
              <a:rPr lang="en-IN" smtClean="0"/>
              <a:t>‹#›</a:t>
            </a:fld>
            <a:endParaRPr lang="en-IN"/>
          </a:p>
        </p:txBody>
      </p:sp>
    </p:spTree>
    <p:extLst>
      <p:ext uri="{BB962C8B-B14F-4D97-AF65-F5344CB8AC3E}">
        <p14:creationId xmlns:p14="http://schemas.microsoft.com/office/powerpoint/2010/main" val="3954178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8F02-5A44-ABDD-A062-59FE62D545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B4756E-F6DC-B7AD-6AAA-68D1EFBC46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FC267F-F7EA-A99B-44E0-BE4280C2F163}"/>
              </a:ext>
            </a:extLst>
          </p:cNvPr>
          <p:cNvSpPr>
            <a:spLocks noGrp="1"/>
          </p:cNvSpPr>
          <p:nvPr>
            <p:ph type="dt" sz="half" idx="10"/>
          </p:nvPr>
        </p:nvSpPr>
        <p:spPr/>
        <p:txBody>
          <a:bodyPr/>
          <a:lstStyle/>
          <a:p>
            <a:fld id="{FFE650F0-D13D-41F5-ADCC-9C0FE43DD353}" type="datetimeFigureOut">
              <a:rPr lang="en-IN" smtClean="0"/>
              <a:t>28-08-2024</a:t>
            </a:fld>
            <a:endParaRPr lang="en-IN"/>
          </a:p>
        </p:txBody>
      </p:sp>
      <p:sp>
        <p:nvSpPr>
          <p:cNvPr id="5" name="Footer Placeholder 4">
            <a:extLst>
              <a:ext uri="{FF2B5EF4-FFF2-40B4-BE49-F238E27FC236}">
                <a16:creationId xmlns:a16="http://schemas.microsoft.com/office/drawing/2014/main" id="{48675B83-B557-B58C-3B14-13EC2F34FE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B614B-D154-3CCF-9F4F-767A9C1C1D85}"/>
              </a:ext>
            </a:extLst>
          </p:cNvPr>
          <p:cNvSpPr>
            <a:spLocks noGrp="1"/>
          </p:cNvSpPr>
          <p:nvPr>
            <p:ph type="sldNum" sz="quarter" idx="12"/>
          </p:nvPr>
        </p:nvSpPr>
        <p:spPr/>
        <p:txBody>
          <a:bodyPr/>
          <a:lstStyle/>
          <a:p>
            <a:fld id="{4D12AE63-CD9B-4724-888E-7E733A402BA6}" type="slidenum">
              <a:rPr lang="en-IN" smtClean="0"/>
              <a:t>‹#›</a:t>
            </a:fld>
            <a:endParaRPr lang="en-IN"/>
          </a:p>
        </p:txBody>
      </p:sp>
    </p:spTree>
    <p:extLst>
      <p:ext uri="{BB962C8B-B14F-4D97-AF65-F5344CB8AC3E}">
        <p14:creationId xmlns:p14="http://schemas.microsoft.com/office/powerpoint/2010/main" val="527211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1E48-5A92-3307-FA8C-E24BD48D55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6BE10F-D718-EC81-2EF0-B7EAB99F9F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F528A9-712A-D562-7369-72CA8A1EC1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A86979-078C-47C8-0DF7-2DB116283C9A}"/>
              </a:ext>
            </a:extLst>
          </p:cNvPr>
          <p:cNvSpPr>
            <a:spLocks noGrp="1"/>
          </p:cNvSpPr>
          <p:nvPr>
            <p:ph type="dt" sz="half" idx="10"/>
          </p:nvPr>
        </p:nvSpPr>
        <p:spPr/>
        <p:txBody>
          <a:bodyPr/>
          <a:lstStyle/>
          <a:p>
            <a:fld id="{FFE650F0-D13D-41F5-ADCC-9C0FE43DD353}" type="datetimeFigureOut">
              <a:rPr lang="en-IN" smtClean="0"/>
              <a:t>28-08-2024</a:t>
            </a:fld>
            <a:endParaRPr lang="en-IN"/>
          </a:p>
        </p:txBody>
      </p:sp>
      <p:sp>
        <p:nvSpPr>
          <p:cNvPr id="6" name="Footer Placeholder 5">
            <a:extLst>
              <a:ext uri="{FF2B5EF4-FFF2-40B4-BE49-F238E27FC236}">
                <a16:creationId xmlns:a16="http://schemas.microsoft.com/office/drawing/2014/main" id="{C69ADF0C-AB82-C539-D783-A720067E4A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B73904-7025-1116-9C73-FA869F7E0593}"/>
              </a:ext>
            </a:extLst>
          </p:cNvPr>
          <p:cNvSpPr>
            <a:spLocks noGrp="1"/>
          </p:cNvSpPr>
          <p:nvPr>
            <p:ph type="sldNum" sz="quarter" idx="12"/>
          </p:nvPr>
        </p:nvSpPr>
        <p:spPr/>
        <p:txBody>
          <a:bodyPr/>
          <a:lstStyle/>
          <a:p>
            <a:fld id="{4D12AE63-CD9B-4724-888E-7E733A402BA6}" type="slidenum">
              <a:rPr lang="en-IN" smtClean="0"/>
              <a:t>‹#›</a:t>
            </a:fld>
            <a:endParaRPr lang="en-IN"/>
          </a:p>
        </p:txBody>
      </p:sp>
    </p:spTree>
    <p:extLst>
      <p:ext uri="{BB962C8B-B14F-4D97-AF65-F5344CB8AC3E}">
        <p14:creationId xmlns:p14="http://schemas.microsoft.com/office/powerpoint/2010/main" val="3668311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7771-B6AD-562B-9DDD-EE0390505F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B26AD3-6F13-C120-D691-6B4F0FB2A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D8E334-6078-1473-423C-94E61C961A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D16614-33A5-8450-3718-862D1423BA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9D60A3-3E67-997C-BD48-2E374A3024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775294C-327C-5FCF-B7DD-9F239AB34E0C}"/>
              </a:ext>
            </a:extLst>
          </p:cNvPr>
          <p:cNvSpPr>
            <a:spLocks noGrp="1"/>
          </p:cNvSpPr>
          <p:nvPr>
            <p:ph type="dt" sz="half" idx="10"/>
          </p:nvPr>
        </p:nvSpPr>
        <p:spPr/>
        <p:txBody>
          <a:bodyPr/>
          <a:lstStyle/>
          <a:p>
            <a:fld id="{FFE650F0-D13D-41F5-ADCC-9C0FE43DD353}" type="datetimeFigureOut">
              <a:rPr lang="en-IN" smtClean="0"/>
              <a:t>28-08-2024</a:t>
            </a:fld>
            <a:endParaRPr lang="en-IN"/>
          </a:p>
        </p:txBody>
      </p:sp>
      <p:sp>
        <p:nvSpPr>
          <p:cNvPr id="8" name="Footer Placeholder 7">
            <a:extLst>
              <a:ext uri="{FF2B5EF4-FFF2-40B4-BE49-F238E27FC236}">
                <a16:creationId xmlns:a16="http://schemas.microsoft.com/office/drawing/2014/main" id="{F619C8F3-CC0D-73FF-5464-2B3E77822F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3ABF70-BB2A-C97C-40C6-EFD11BD3CAF5}"/>
              </a:ext>
            </a:extLst>
          </p:cNvPr>
          <p:cNvSpPr>
            <a:spLocks noGrp="1"/>
          </p:cNvSpPr>
          <p:nvPr>
            <p:ph type="sldNum" sz="quarter" idx="12"/>
          </p:nvPr>
        </p:nvSpPr>
        <p:spPr/>
        <p:txBody>
          <a:bodyPr/>
          <a:lstStyle/>
          <a:p>
            <a:fld id="{4D12AE63-CD9B-4724-888E-7E733A402BA6}" type="slidenum">
              <a:rPr lang="en-IN" smtClean="0"/>
              <a:t>‹#›</a:t>
            </a:fld>
            <a:endParaRPr lang="en-IN"/>
          </a:p>
        </p:txBody>
      </p:sp>
    </p:spTree>
    <p:extLst>
      <p:ext uri="{BB962C8B-B14F-4D97-AF65-F5344CB8AC3E}">
        <p14:creationId xmlns:p14="http://schemas.microsoft.com/office/powerpoint/2010/main" val="169625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550D-0EE1-774D-D24B-F83D7E4449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43F392-3F59-E744-EFD9-DA3681024160}"/>
              </a:ext>
            </a:extLst>
          </p:cNvPr>
          <p:cNvSpPr>
            <a:spLocks noGrp="1"/>
          </p:cNvSpPr>
          <p:nvPr>
            <p:ph type="dt" sz="half" idx="10"/>
          </p:nvPr>
        </p:nvSpPr>
        <p:spPr/>
        <p:txBody>
          <a:bodyPr/>
          <a:lstStyle/>
          <a:p>
            <a:fld id="{FFE650F0-D13D-41F5-ADCC-9C0FE43DD353}" type="datetimeFigureOut">
              <a:rPr lang="en-IN" smtClean="0"/>
              <a:t>28-08-2024</a:t>
            </a:fld>
            <a:endParaRPr lang="en-IN"/>
          </a:p>
        </p:txBody>
      </p:sp>
      <p:sp>
        <p:nvSpPr>
          <p:cNvPr id="4" name="Footer Placeholder 3">
            <a:extLst>
              <a:ext uri="{FF2B5EF4-FFF2-40B4-BE49-F238E27FC236}">
                <a16:creationId xmlns:a16="http://schemas.microsoft.com/office/drawing/2014/main" id="{F21207A3-63C2-9261-1068-0921B1A775B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985000-451B-0980-2C2A-2ED5E4088308}"/>
              </a:ext>
            </a:extLst>
          </p:cNvPr>
          <p:cNvSpPr>
            <a:spLocks noGrp="1"/>
          </p:cNvSpPr>
          <p:nvPr>
            <p:ph type="sldNum" sz="quarter" idx="12"/>
          </p:nvPr>
        </p:nvSpPr>
        <p:spPr/>
        <p:txBody>
          <a:bodyPr/>
          <a:lstStyle/>
          <a:p>
            <a:fld id="{4D12AE63-CD9B-4724-888E-7E733A402BA6}" type="slidenum">
              <a:rPr lang="en-IN" smtClean="0"/>
              <a:t>‹#›</a:t>
            </a:fld>
            <a:endParaRPr lang="en-IN"/>
          </a:p>
        </p:txBody>
      </p:sp>
    </p:spTree>
    <p:extLst>
      <p:ext uri="{BB962C8B-B14F-4D97-AF65-F5344CB8AC3E}">
        <p14:creationId xmlns:p14="http://schemas.microsoft.com/office/powerpoint/2010/main" val="337378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2A8BCA-FB50-5B82-D2F8-B55BAF117207}"/>
              </a:ext>
            </a:extLst>
          </p:cNvPr>
          <p:cNvSpPr>
            <a:spLocks noGrp="1"/>
          </p:cNvSpPr>
          <p:nvPr>
            <p:ph type="dt" sz="half" idx="10"/>
          </p:nvPr>
        </p:nvSpPr>
        <p:spPr/>
        <p:txBody>
          <a:bodyPr/>
          <a:lstStyle/>
          <a:p>
            <a:fld id="{FFE650F0-D13D-41F5-ADCC-9C0FE43DD353}" type="datetimeFigureOut">
              <a:rPr lang="en-IN" smtClean="0"/>
              <a:t>28-08-2024</a:t>
            </a:fld>
            <a:endParaRPr lang="en-IN"/>
          </a:p>
        </p:txBody>
      </p:sp>
      <p:sp>
        <p:nvSpPr>
          <p:cNvPr id="3" name="Footer Placeholder 2">
            <a:extLst>
              <a:ext uri="{FF2B5EF4-FFF2-40B4-BE49-F238E27FC236}">
                <a16:creationId xmlns:a16="http://schemas.microsoft.com/office/drawing/2014/main" id="{78751D29-74B7-8987-7E45-5928ACFB12C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A2EEF52-C983-AB2E-482F-6EEE0CFCA15B}"/>
              </a:ext>
            </a:extLst>
          </p:cNvPr>
          <p:cNvSpPr>
            <a:spLocks noGrp="1"/>
          </p:cNvSpPr>
          <p:nvPr>
            <p:ph type="sldNum" sz="quarter" idx="12"/>
          </p:nvPr>
        </p:nvSpPr>
        <p:spPr/>
        <p:txBody>
          <a:bodyPr/>
          <a:lstStyle/>
          <a:p>
            <a:fld id="{4D12AE63-CD9B-4724-888E-7E733A402BA6}" type="slidenum">
              <a:rPr lang="en-IN" smtClean="0"/>
              <a:t>‹#›</a:t>
            </a:fld>
            <a:endParaRPr lang="en-IN"/>
          </a:p>
        </p:txBody>
      </p:sp>
    </p:spTree>
    <p:extLst>
      <p:ext uri="{BB962C8B-B14F-4D97-AF65-F5344CB8AC3E}">
        <p14:creationId xmlns:p14="http://schemas.microsoft.com/office/powerpoint/2010/main" val="75026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7DA2-CC3F-F383-54DA-C77D3FF4FE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5DA444-9D4B-ECC9-8BD9-3D96936076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FD5BCF-FD01-95DA-7D05-52EC74F3B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FD612A-6ACE-DDE0-2ACA-2A4C2C2B4161}"/>
              </a:ext>
            </a:extLst>
          </p:cNvPr>
          <p:cNvSpPr>
            <a:spLocks noGrp="1"/>
          </p:cNvSpPr>
          <p:nvPr>
            <p:ph type="dt" sz="half" idx="10"/>
          </p:nvPr>
        </p:nvSpPr>
        <p:spPr/>
        <p:txBody>
          <a:bodyPr/>
          <a:lstStyle/>
          <a:p>
            <a:fld id="{FFE650F0-D13D-41F5-ADCC-9C0FE43DD353}" type="datetimeFigureOut">
              <a:rPr lang="en-IN" smtClean="0"/>
              <a:t>28-08-2024</a:t>
            </a:fld>
            <a:endParaRPr lang="en-IN"/>
          </a:p>
        </p:txBody>
      </p:sp>
      <p:sp>
        <p:nvSpPr>
          <p:cNvPr id="6" name="Footer Placeholder 5">
            <a:extLst>
              <a:ext uri="{FF2B5EF4-FFF2-40B4-BE49-F238E27FC236}">
                <a16:creationId xmlns:a16="http://schemas.microsoft.com/office/drawing/2014/main" id="{652B27B2-8ABE-F2E2-E596-FD95591911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F112FC-C1FD-C97F-FB47-0F50C85F4C66}"/>
              </a:ext>
            </a:extLst>
          </p:cNvPr>
          <p:cNvSpPr>
            <a:spLocks noGrp="1"/>
          </p:cNvSpPr>
          <p:nvPr>
            <p:ph type="sldNum" sz="quarter" idx="12"/>
          </p:nvPr>
        </p:nvSpPr>
        <p:spPr/>
        <p:txBody>
          <a:bodyPr/>
          <a:lstStyle/>
          <a:p>
            <a:fld id="{4D12AE63-CD9B-4724-888E-7E733A402BA6}" type="slidenum">
              <a:rPr lang="en-IN" smtClean="0"/>
              <a:t>‹#›</a:t>
            </a:fld>
            <a:endParaRPr lang="en-IN"/>
          </a:p>
        </p:txBody>
      </p:sp>
    </p:spTree>
    <p:extLst>
      <p:ext uri="{BB962C8B-B14F-4D97-AF65-F5344CB8AC3E}">
        <p14:creationId xmlns:p14="http://schemas.microsoft.com/office/powerpoint/2010/main" val="2461077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A482-A004-1E8B-D136-05D48503D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2D5AEA-B326-DD9A-DC80-F15572CD33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6DD904-6C45-2637-B2F4-2CDA4745F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07D49-6773-E301-BC3F-CCE926F0B486}"/>
              </a:ext>
            </a:extLst>
          </p:cNvPr>
          <p:cNvSpPr>
            <a:spLocks noGrp="1"/>
          </p:cNvSpPr>
          <p:nvPr>
            <p:ph type="dt" sz="half" idx="10"/>
          </p:nvPr>
        </p:nvSpPr>
        <p:spPr/>
        <p:txBody>
          <a:bodyPr/>
          <a:lstStyle/>
          <a:p>
            <a:fld id="{FFE650F0-D13D-41F5-ADCC-9C0FE43DD353}" type="datetimeFigureOut">
              <a:rPr lang="en-IN" smtClean="0"/>
              <a:t>28-08-2024</a:t>
            </a:fld>
            <a:endParaRPr lang="en-IN"/>
          </a:p>
        </p:txBody>
      </p:sp>
      <p:sp>
        <p:nvSpPr>
          <p:cNvPr id="6" name="Footer Placeholder 5">
            <a:extLst>
              <a:ext uri="{FF2B5EF4-FFF2-40B4-BE49-F238E27FC236}">
                <a16:creationId xmlns:a16="http://schemas.microsoft.com/office/drawing/2014/main" id="{56450BDD-6F19-380C-F7D4-C48E44837C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3B10A8-20B7-832B-9E47-48042E26616E}"/>
              </a:ext>
            </a:extLst>
          </p:cNvPr>
          <p:cNvSpPr>
            <a:spLocks noGrp="1"/>
          </p:cNvSpPr>
          <p:nvPr>
            <p:ph type="sldNum" sz="quarter" idx="12"/>
          </p:nvPr>
        </p:nvSpPr>
        <p:spPr/>
        <p:txBody>
          <a:bodyPr/>
          <a:lstStyle/>
          <a:p>
            <a:fld id="{4D12AE63-CD9B-4724-888E-7E733A402BA6}" type="slidenum">
              <a:rPr lang="en-IN" smtClean="0"/>
              <a:t>‹#›</a:t>
            </a:fld>
            <a:endParaRPr lang="en-IN"/>
          </a:p>
        </p:txBody>
      </p:sp>
    </p:spTree>
    <p:extLst>
      <p:ext uri="{BB962C8B-B14F-4D97-AF65-F5344CB8AC3E}">
        <p14:creationId xmlns:p14="http://schemas.microsoft.com/office/powerpoint/2010/main" val="2859472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72A5A-A7B9-23B7-A17D-7A28DE82B7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D85D6B-0F7B-B92C-5753-AF41D5EBC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76EEC4-E4EC-25D0-89FD-4672FD05B3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650F0-D13D-41F5-ADCC-9C0FE43DD353}" type="datetimeFigureOut">
              <a:rPr lang="en-IN" smtClean="0"/>
              <a:t>28-08-2024</a:t>
            </a:fld>
            <a:endParaRPr lang="en-IN"/>
          </a:p>
        </p:txBody>
      </p:sp>
      <p:sp>
        <p:nvSpPr>
          <p:cNvPr id="5" name="Footer Placeholder 4">
            <a:extLst>
              <a:ext uri="{FF2B5EF4-FFF2-40B4-BE49-F238E27FC236}">
                <a16:creationId xmlns:a16="http://schemas.microsoft.com/office/drawing/2014/main" id="{A6724A62-025A-B949-B2D6-B0A629CBD7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B6C306F-684C-EC92-81C1-DC14A4D485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2AE63-CD9B-4724-888E-7E733A402BA6}" type="slidenum">
              <a:rPr lang="en-IN" smtClean="0"/>
              <a:t>‹#›</a:t>
            </a:fld>
            <a:endParaRPr lang="en-IN"/>
          </a:p>
        </p:txBody>
      </p:sp>
    </p:spTree>
    <p:extLst>
      <p:ext uri="{BB962C8B-B14F-4D97-AF65-F5344CB8AC3E}">
        <p14:creationId xmlns:p14="http://schemas.microsoft.com/office/powerpoint/2010/main" val="449962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846555-FE1A-7FE7-E771-79202E638758}"/>
              </a:ext>
            </a:extLst>
          </p:cNvPr>
          <p:cNvSpPr txBox="1"/>
          <p:nvPr/>
        </p:nvSpPr>
        <p:spPr>
          <a:xfrm>
            <a:off x="4141033" y="872141"/>
            <a:ext cx="6093500" cy="369332"/>
          </a:xfrm>
          <a:prstGeom prst="rect">
            <a:avLst/>
          </a:prstGeom>
          <a:noFill/>
        </p:spPr>
        <p:txBody>
          <a:bodyPr wrap="square">
            <a:spAutoFit/>
          </a:bodyPr>
          <a:lstStyle/>
          <a:p>
            <a:r>
              <a:rPr lang="en-IN" sz="1800" b="1" u="sng" dirty="0">
                <a:effectLst/>
                <a:latin typeface="Times New Roman" panose="02020603050405020304" pitchFamily="18" charset="0"/>
                <a:ea typeface="Times New Roman" panose="02020603050405020304" pitchFamily="18" charset="0"/>
              </a:rPr>
              <a:t>MANAGERIAL ECONOMICS</a:t>
            </a:r>
            <a:endParaRPr lang="en-IN" dirty="0"/>
          </a:p>
        </p:txBody>
      </p:sp>
      <p:sp>
        <p:nvSpPr>
          <p:cNvPr id="5" name="TextBox 4">
            <a:extLst>
              <a:ext uri="{FF2B5EF4-FFF2-40B4-BE49-F238E27FC236}">
                <a16:creationId xmlns:a16="http://schemas.microsoft.com/office/drawing/2014/main" id="{ED3C5947-3B0F-53DA-14AD-DB9514C7E7D3}"/>
              </a:ext>
            </a:extLst>
          </p:cNvPr>
          <p:cNvSpPr txBox="1"/>
          <p:nvPr/>
        </p:nvSpPr>
        <p:spPr>
          <a:xfrm>
            <a:off x="1394085" y="1383879"/>
            <a:ext cx="9998440" cy="5481244"/>
          </a:xfrm>
          <a:prstGeom prst="rect">
            <a:avLst/>
          </a:prstGeom>
          <a:noFill/>
        </p:spPr>
        <p:txBody>
          <a:bodyPr wrap="square">
            <a:spAutoFit/>
          </a:bodyPr>
          <a:lstStyle/>
          <a:p>
            <a:pPr indent="457200" algn="just">
              <a:lnSpc>
                <a:spcPct val="150000"/>
              </a:lnSpc>
              <a:spcAft>
                <a:spcPts val="1000"/>
              </a:spcAft>
            </a:pPr>
            <a:r>
              <a:rPr lang="en-IN" sz="2400" b="1" u="sng" dirty="0">
                <a:solidFill>
                  <a:srgbClr val="0070C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Economics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is a </a:t>
            </a:r>
            <a:r>
              <a:rPr lang="en-IN"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study of human activity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Both at human activity in individual and national level. The economists of early age treated economics merely as the “Science of wealth”. Every one of us is involved in </a:t>
            </a:r>
            <a:r>
              <a:rPr lang="en-IN"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efforts aimed of earning money and spending this Money to satisfy our wants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such as food, clothing, shelter and others. Such activities of earning and spending money are called Economics activities. </a:t>
            </a:r>
          </a:p>
          <a:p>
            <a:pPr indent="457200"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It was only during the 18</a:t>
            </a:r>
            <a:r>
              <a:rPr lang="en-IN"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Century that “Adam Smith”, the father of economics defined economics as the </a:t>
            </a:r>
            <a:r>
              <a:rPr lang="en-IN"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study of nature and uses of national wealth.</a:t>
            </a:r>
          </a:p>
          <a:p>
            <a:pPr marL="457200" algn="just">
              <a:lnSpc>
                <a:spcPct val="150000"/>
              </a:lnSpc>
            </a:pPr>
            <a:r>
              <a:rPr lang="en-IN" sz="2800" u="sng" dirty="0">
                <a:solidFill>
                  <a:srgbClr val="0070C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Managerial Economics </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is the application of the tools of economic Analysis in decision making in Actual business Situations.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eriod"/>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MANAGEMENT:</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Management deals with principles i.e., planning, organizing, leading and controlling, which helps in decision-making under uncertainty and improve the effectiveness of organization.</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57200" algn="just">
              <a:lnSpc>
                <a:spcPct val="150000"/>
              </a:lnSpc>
              <a:spcAft>
                <a:spcPts val="1000"/>
              </a:spcAft>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8021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F9B39-FF5F-E6E6-DFBE-459A37CD09C3}"/>
              </a:ext>
            </a:extLst>
          </p:cNvPr>
          <p:cNvPicPr>
            <a:picLocks noChangeAspect="1"/>
          </p:cNvPicPr>
          <p:nvPr/>
        </p:nvPicPr>
        <p:blipFill>
          <a:blip r:embed="rId2"/>
          <a:stretch>
            <a:fillRect/>
          </a:stretch>
        </p:blipFill>
        <p:spPr>
          <a:xfrm>
            <a:off x="1541387" y="0"/>
            <a:ext cx="9109226" cy="6858000"/>
          </a:xfrm>
          <a:prstGeom prst="rect">
            <a:avLst/>
          </a:prstGeom>
        </p:spPr>
      </p:pic>
    </p:spTree>
    <p:extLst>
      <p:ext uri="{BB962C8B-B14F-4D97-AF65-F5344CB8AC3E}">
        <p14:creationId xmlns:p14="http://schemas.microsoft.com/office/powerpoint/2010/main" val="1210553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B33E0D-2664-EE2D-6A8A-D716EA80A54E}"/>
              </a:ext>
            </a:extLst>
          </p:cNvPr>
          <p:cNvPicPr>
            <a:picLocks noChangeAspect="1"/>
          </p:cNvPicPr>
          <p:nvPr/>
        </p:nvPicPr>
        <p:blipFill>
          <a:blip r:embed="rId2"/>
          <a:stretch>
            <a:fillRect/>
          </a:stretch>
        </p:blipFill>
        <p:spPr>
          <a:xfrm>
            <a:off x="1523083" y="0"/>
            <a:ext cx="9145833" cy="6858000"/>
          </a:xfrm>
          <a:prstGeom prst="rect">
            <a:avLst/>
          </a:prstGeom>
        </p:spPr>
      </p:pic>
    </p:spTree>
    <p:extLst>
      <p:ext uri="{BB962C8B-B14F-4D97-AF65-F5344CB8AC3E}">
        <p14:creationId xmlns:p14="http://schemas.microsoft.com/office/powerpoint/2010/main" val="4034659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55548-CB64-015F-70D3-73A06741B150}"/>
              </a:ext>
            </a:extLst>
          </p:cNvPr>
          <p:cNvPicPr>
            <a:picLocks noChangeAspect="1"/>
          </p:cNvPicPr>
          <p:nvPr/>
        </p:nvPicPr>
        <p:blipFill>
          <a:blip r:embed="rId2"/>
          <a:stretch>
            <a:fillRect/>
          </a:stretch>
        </p:blipFill>
        <p:spPr>
          <a:xfrm>
            <a:off x="1599532" y="4970"/>
            <a:ext cx="8992935" cy="6858000"/>
          </a:xfrm>
          <a:prstGeom prst="rect">
            <a:avLst/>
          </a:prstGeom>
        </p:spPr>
      </p:pic>
    </p:spTree>
    <p:extLst>
      <p:ext uri="{BB962C8B-B14F-4D97-AF65-F5344CB8AC3E}">
        <p14:creationId xmlns:p14="http://schemas.microsoft.com/office/powerpoint/2010/main" val="1067085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745FA2-69DA-9738-8779-FE5635B2787E}"/>
              </a:ext>
            </a:extLst>
          </p:cNvPr>
          <p:cNvPicPr>
            <a:picLocks noChangeAspect="1"/>
          </p:cNvPicPr>
          <p:nvPr/>
        </p:nvPicPr>
        <p:blipFill>
          <a:blip r:embed="rId2"/>
          <a:stretch>
            <a:fillRect/>
          </a:stretch>
        </p:blipFill>
        <p:spPr>
          <a:xfrm>
            <a:off x="342153" y="344299"/>
            <a:ext cx="10067999" cy="5391189"/>
          </a:xfrm>
          <a:prstGeom prst="rect">
            <a:avLst/>
          </a:prstGeom>
        </p:spPr>
      </p:pic>
    </p:spTree>
    <p:extLst>
      <p:ext uri="{BB962C8B-B14F-4D97-AF65-F5344CB8AC3E}">
        <p14:creationId xmlns:p14="http://schemas.microsoft.com/office/powerpoint/2010/main" val="118766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1B76E5-7A2F-5A53-81F2-2EEF08D6D6F1}"/>
              </a:ext>
            </a:extLst>
          </p:cNvPr>
          <p:cNvPicPr>
            <a:picLocks noChangeAspect="1"/>
          </p:cNvPicPr>
          <p:nvPr/>
        </p:nvPicPr>
        <p:blipFill>
          <a:blip r:embed="rId2"/>
          <a:stretch>
            <a:fillRect/>
          </a:stretch>
        </p:blipFill>
        <p:spPr>
          <a:xfrm>
            <a:off x="169589" y="-345151"/>
            <a:ext cx="10306125" cy="6196337"/>
          </a:xfrm>
          <a:prstGeom prst="rect">
            <a:avLst/>
          </a:prstGeom>
        </p:spPr>
      </p:pic>
      <p:sp>
        <p:nvSpPr>
          <p:cNvPr id="4" name="Rectangle 3">
            <a:extLst>
              <a:ext uri="{FF2B5EF4-FFF2-40B4-BE49-F238E27FC236}">
                <a16:creationId xmlns:a16="http://schemas.microsoft.com/office/drawing/2014/main" id="{E7A81250-12E5-8482-CE9B-2D0A1D2350C0}"/>
              </a:ext>
            </a:extLst>
          </p:cNvPr>
          <p:cNvSpPr/>
          <p:nvPr/>
        </p:nvSpPr>
        <p:spPr>
          <a:xfrm>
            <a:off x="228601" y="5885234"/>
            <a:ext cx="10194586" cy="55934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7746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67EF10-B926-3993-1B66-B1B513DD6F67}"/>
              </a:ext>
            </a:extLst>
          </p:cNvPr>
          <p:cNvSpPr txBox="1"/>
          <p:nvPr/>
        </p:nvSpPr>
        <p:spPr>
          <a:xfrm>
            <a:off x="505838" y="0"/>
            <a:ext cx="10559375" cy="5262979"/>
          </a:xfrm>
          <a:prstGeom prst="rect">
            <a:avLst/>
          </a:prstGeom>
          <a:noFill/>
        </p:spPr>
        <p:txBody>
          <a:bodyPr wrap="square">
            <a:spAutoFit/>
          </a:bodyPr>
          <a:lstStyle/>
          <a:p>
            <a:r>
              <a:rPr lang="en-GB" sz="2800" dirty="0"/>
              <a:t>Microeconomics may be defined as the branch of economic analysis which studies about the economic behaviour of individual economic unit may be a person, a particular households, a particular firm and an industry. </a:t>
            </a:r>
          </a:p>
          <a:p>
            <a:endParaRPr lang="en-GB" sz="2800" dirty="0"/>
          </a:p>
          <a:p>
            <a:r>
              <a:rPr lang="en-GB" sz="2800" dirty="0"/>
              <a:t>The main objective of micro – economics is to explain the principles, problems and policies related to the optimum allocation of resources.</a:t>
            </a:r>
          </a:p>
          <a:p>
            <a:endParaRPr lang="en-GB" sz="2800" dirty="0"/>
          </a:p>
          <a:p>
            <a:r>
              <a:rPr lang="en-GB" sz="2800" dirty="0"/>
              <a:t> According to K. E. Boulding, ―Microeconomics is the study of particular firm, particular households, individual price, wage, income of the industry and particular commodity‖</a:t>
            </a:r>
            <a:endParaRPr lang="en-IN" sz="2800" dirty="0"/>
          </a:p>
        </p:txBody>
      </p:sp>
    </p:spTree>
    <p:extLst>
      <p:ext uri="{BB962C8B-B14F-4D97-AF65-F5344CB8AC3E}">
        <p14:creationId xmlns:p14="http://schemas.microsoft.com/office/powerpoint/2010/main" val="2534686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7CDB29-27BF-FE40-B46E-237D38B59D2D}"/>
              </a:ext>
            </a:extLst>
          </p:cNvPr>
          <p:cNvPicPr>
            <a:picLocks noChangeAspect="1"/>
          </p:cNvPicPr>
          <p:nvPr/>
        </p:nvPicPr>
        <p:blipFill>
          <a:blip r:embed="rId2"/>
          <a:stretch>
            <a:fillRect/>
          </a:stretch>
        </p:blipFill>
        <p:spPr>
          <a:xfrm>
            <a:off x="928649" y="471466"/>
            <a:ext cx="10334701" cy="5915068"/>
          </a:xfrm>
          <a:prstGeom prst="rect">
            <a:avLst/>
          </a:prstGeom>
        </p:spPr>
      </p:pic>
    </p:spTree>
    <p:extLst>
      <p:ext uri="{BB962C8B-B14F-4D97-AF65-F5344CB8AC3E}">
        <p14:creationId xmlns:p14="http://schemas.microsoft.com/office/powerpoint/2010/main" val="3347855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EE5AF7-0FBC-246F-9BDB-09833FE9EE57}"/>
              </a:ext>
            </a:extLst>
          </p:cNvPr>
          <p:cNvPicPr>
            <a:picLocks noChangeAspect="1"/>
          </p:cNvPicPr>
          <p:nvPr/>
        </p:nvPicPr>
        <p:blipFill>
          <a:blip r:embed="rId2"/>
          <a:stretch>
            <a:fillRect/>
          </a:stretch>
        </p:blipFill>
        <p:spPr>
          <a:xfrm>
            <a:off x="286016" y="302044"/>
            <a:ext cx="10277550" cy="5534065"/>
          </a:xfrm>
          <a:prstGeom prst="rect">
            <a:avLst/>
          </a:prstGeom>
        </p:spPr>
      </p:pic>
    </p:spTree>
    <p:extLst>
      <p:ext uri="{BB962C8B-B14F-4D97-AF65-F5344CB8AC3E}">
        <p14:creationId xmlns:p14="http://schemas.microsoft.com/office/powerpoint/2010/main" val="3488013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50C72-FAFD-E2D8-00EC-6A158887F29E}"/>
              </a:ext>
            </a:extLst>
          </p:cNvPr>
          <p:cNvPicPr>
            <a:picLocks noChangeAspect="1"/>
          </p:cNvPicPr>
          <p:nvPr/>
        </p:nvPicPr>
        <p:blipFill>
          <a:blip r:embed="rId2"/>
          <a:stretch>
            <a:fillRect/>
          </a:stretch>
        </p:blipFill>
        <p:spPr>
          <a:xfrm>
            <a:off x="372550" y="207098"/>
            <a:ext cx="10639503" cy="5753142"/>
          </a:xfrm>
          <a:prstGeom prst="rect">
            <a:avLst/>
          </a:prstGeom>
        </p:spPr>
      </p:pic>
    </p:spTree>
    <p:extLst>
      <p:ext uri="{BB962C8B-B14F-4D97-AF65-F5344CB8AC3E}">
        <p14:creationId xmlns:p14="http://schemas.microsoft.com/office/powerpoint/2010/main" val="479950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B278-8D02-C430-B250-79A73F9ED33D}"/>
              </a:ext>
            </a:extLst>
          </p:cNvPr>
          <p:cNvSpPr>
            <a:spLocks noGrp="1"/>
          </p:cNvSpPr>
          <p:nvPr>
            <p:ph type="title"/>
          </p:nvPr>
        </p:nvSpPr>
        <p:spPr/>
        <p:txBody>
          <a:bodyPr/>
          <a:lstStyle/>
          <a:p>
            <a:r>
              <a:rPr lang="en-US" sz="4400" b="1" u="sng" dirty="0">
                <a:effectLst/>
                <a:latin typeface="Times New Roman" panose="02020603050405020304" pitchFamily="18" charset="0"/>
                <a:ea typeface="Calibri" panose="020F0502020204030204" pitchFamily="34" charset="0"/>
                <a:cs typeface="Times New Roman" panose="02020603050405020304" pitchFamily="18" charset="0"/>
              </a:rPr>
              <a:t>ENVIRONMENTAL SCANNING</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482ABC7-1A02-35A5-9CD4-4BEBC43912F1}"/>
              </a:ext>
            </a:extLst>
          </p:cNvPr>
          <p:cNvSpPr>
            <a:spLocks noGrp="1"/>
          </p:cNvSpPr>
          <p:nvPr>
            <p:ph idx="1"/>
          </p:nvPr>
        </p:nvSpPr>
        <p:spPr/>
        <p:txBody>
          <a:bodyPr/>
          <a:lstStyle/>
          <a:p>
            <a:pPr algn="ctr">
              <a:lnSpc>
                <a:spcPct val="115000"/>
              </a:lnSpc>
              <a:spcAft>
                <a:spcPts val="1000"/>
              </a:spcAft>
            </a:pPr>
            <a:r>
              <a:rPr lang="en-US"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Environmental scanning is a vital part of the corporate planning process. Effective planners try to anticipate what is likely to happen or attempt to influence the environment in favorable directions.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Environment literally means the surroundings external objects, influences or overall circumstances under which someone or something exists.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50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Environment literally means the surroundings external objects, influences or overall circumstances under which someone or something exists.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21471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9EB3F3-6831-5AF9-3BC5-081880FE4D73}"/>
              </a:ext>
            </a:extLst>
          </p:cNvPr>
          <p:cNvSpPr txBox="1"/>
          <p:nvPr/>
        </p:nvSpPr>
        <p:spPr>
          <a:xfrm>
            <a:off x="1027135" y="638827"/>
            <a:ext cx="10609544" cy="4659737"/>
          </a:xfrm>
          <a:prstGeom prst="rect">
            <a:avLst/>
          </a:prstGeom>
          <a:noFill/>
        </p:spPr>
        <p:txBody>
          <a:bodyPr wrap="square">
            <a:spAutoFit/>
          </a:bodyPr>
          <a:lstStyle/>
          <a:p>
            <a:pPr marL="342900" lvl="0" indent="-342900" algn="just">
              <a:lnSpc>
                <a:spcPct val="150000"/>
              </a:lnSpc>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ECONOMICS: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Economics is mainly concern in analysing and providing solution to the various economic problems. It is divided into two types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algn="just">
              <a:lnSpc>
                <a:spcPct val="150000"/>
              </a:lnSpc>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1. Micro economics </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algn="just">
              <a:lnSpc>
                <a:spcPct val="150000"/>
              </a:lnSpc>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2. Macro economics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 algn="just">
              <a:lnSpc>
                <a:spcPct val="150000"/>
              </a:lnSpc>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Micro Economics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gn="just">
              <a:lnSpc>
                <a:spcPct val="150000"/>
              </a:lnSpc>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It deals with the problems of an individual firm, Industry etc. it helps the Organization in such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 algn="just">
              <a:lnSpc>
                <a:spcPct val="150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Way that the available resources are efficiently, it is also called “Theory of Firm”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80340" indent="-294640"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Macro Economics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80340" indent="-294640"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study of aggregate or total level of economic activity in a country is called          macroeconomics.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It studies the flow of economic resources or factors of production ( such as land, labour, capital organisation  and technology)</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7281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BCE7-C048-D88F-E06A-F5295B7583A6}"/>
              </a:ext>
            </a:extLst>
          </p:cNvPr>
          <p:cNvSpPr>
            <a:spLocks noGrp="1"/>
          </p:cNvSpPr>
          <p:nvPr>
            <p:ph type="title"/>
          </p:nvPr>
        </p:nvSpPr>
        <p:spPr/>
        <p:txBody>
          <a:bodyPr/>
          <a:lstStyle/>
          <a:p>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Why Environment Scanning:</a:t>
            </a:r>
            <a:br>
              <a:rPr lang="en-IN" sz="40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TextBox 4">
            <a:extLst>
              <a:ext uri="{FF2B5EF4-FFF2-40B4-BE49-F238E27FC236}">
                <a16:creationId xmlns:a16="http://schemas.microsoft.com/office/drawing/2014/main" id="{5712C5AD-0E71-37B7-C032-5B8DA6A8407D}"/>
              </a:ext>
            </a:extLst>
          </p:cNvPr>
          <p:cNvSpPr txBox="1"/>
          <p:nvPr/>
        </p:nvSpPr>
        <p:spPr>
          <a:xfrm>
            <a:off x="939248" y="1103243"/>
            <a:ext cx="8203508" cy="4874861"/>
          </a:xfrm>
          <a:prstGeom prst="rect">
            <a:avLst/>
          </a:prstGeom>
          <a:noFill/>
        </p:spPr>
        <p:txBody>
          <a:bodyPr wrap="square">
            <a:spAutoFit/>
          </a:bodyPr>
          <a:lstStyle/>
          <a:p>
            <a:pPr>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The following examples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summarise</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the purpose of environment scanning,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lphaLcParenBoth"/>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banks and business enterprises in the public sector are being disinvested by the government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lphaLcParenBoth"/>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Computers have wiped out the market for typewriters and electronic typewriters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1000"/>
              </a:spcAft>
              <a:buFont typeface="+mj-lt"/>
              <a:buAutoNum type="alphaLcParenBoth"/>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advent of television channels has almost zeroed down the market for VCRs and significantly affected the flow of the film viewer traffic</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1800" b="1" u="sng" dirty="0">
                <a:solidFill>
                  <a:srgbClr val="000000"/>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rPr>
              <a:t>Environment Analysis:</a:t>
            </a:r>
            <a:r>
              <a:rPr lang="en-US" sz="18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Environmental Analysis is described as the process which examines all the components, internal or external, that has an influence on the performance of the organization. The internal components indicate the strengths and weakness of the business entity whereas the external components represent the opportunities and threats outside the organization.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2108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9017-08CF-0C23-1915-3623677B5BB6}"/>
              </a:ext>
            </a:extLst>
          </p:cNvPr>
          <p:cNvSpPr>
            <a:spLocks noGrp="1"/>
          </p:cNvSpPr>
          <p:nvPr>
            <p:ph type="title"/>
          </p:nvPr>
        </p:nvSpPr>
        <p:spPr/>
        <p:txBody>
          <a:bodyPr>
            <a:normAutofit fontScale="90000"/>
          </a:bodyPr>
          <a:lstStyle/>
          <a:p>
            <a:r>
              <a:rPr lang="en-US" sz="2700" b="1" u="sng"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INTERNAL AND EXTERNAL INFLUENCING BUSINESS ANALYSIS:</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5B72216-A238-40F9-4B3B-E9A2F821EE66}"/>
              </a:ext>
            </a:extLst>
          </p:cNvPr>
          <p:cNvSpPr>
            <a:spLocks noGrp="1"/>
          </p:cNvSpPr>
          <p:nvPr>
            <p:ph idx="1"/>
          </p:nvPr>
        </p:nvSpPr>
        <p:spPr>
          <a:xfrm>
            <a:off x="838200" y="1177787"/>
            <a:ext cx="10515600" cy="4999176"/>
          </a:xfrm>
        </p:spPr>
        <p:txBody>
          <a:bodyPr>
            <a:normAutofit fontScale="85000" lnSpcReduction="10000"/>
          </a:bodyPr>
          <a:lstStyle/>
          <a:p>
            <a:pPr algn="just">
              <a:lnSpc>
                <a:spcPct val="115000"/>
              </a:lnSpc>
              <a:spcAft>
                <a:spcPts val="10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 different environment factors that affect the business can be broadly categorized as internal external factors,</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3300" b="1" dirty="0">
                <a:effectLst/>
                <a:latin typeface="Times New Roman" panose="02020603050405020304" pitchFamily="18" charset="0"/>
                <a:ea typeface="Calibri" panose="020F0502020204030204" pitchFamily="34" charset="0"/>
                <a:cs typeface="Times New Roman" panose="02020603050405020304" pitchFamily="18" charset="0"/>
              </a:rPr>
              <a:t>INTERNAL FACTORS:</a:t>
            </a:r>
            <a:endParaRPr lang="en-IN" sz="33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9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Internal factors those are that in premises with in organization, those are,</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900" b="1" dirty="0">
                <a:effectLst/>
                <a:latin typeface="Times New Roman" panose="02020603050405020304" pitchFamily="18" charset="0"/>
                <a:ea typeface="Calibri" panose="020F0502020204030204" pitchFamily="34" charset="0"/>
                <a:cs typeface="Times New Roman" panose="02020603050405020304" pitchFamily="18" charset="0"/>
              </a:rPr>
              <a:t>VALUE SYSTEM:</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It implies the culture and norms of the business, it other words, it means the regulatory framework of a business and every member of the organization has to act within the limits of this framework.</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900" b="1" dirty="0">
                <a:effectLst/>
                <a:latin typeface="Times New Roman" panose="02020603050405020304" pitchFamily="18" charset="0"/>
                <a:ea typeface="Calibri" panose="020F0502020204030204" pitchFamily="34" charset="0"/>
                <a:cs typeface="Times New Roman" panose="02020603050405020304" pitchFamily="18" charset="0"/>
              </a:rPr>
              <a:t>MISSION AND OBJECTIVES:</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Different priorities, policies and philosophies of business is guided by the mission and objectives of a business.</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900" b="1" dirty="0">
                <a:effectLst/>
                <a:latin typeface="Times New Roman" panose="02020603050405020304" pitchFamily="18" charset="0"/>
                <a:ea typeface="Calibri" panose="020F0502020204030204" pitchFamily="34" charset="0"/>
                <a:cs typeface="Times New Roman" panose="02020603050405020304" pitchFamily="18" charset="0"/>
              </a:rPr>
              <a:t>FINANCIAL FACTORS:</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Financial factors like financial policies, financial position and capital structure also affect a business performance and its strategies.</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900" b="1" dirty="0">
                <a:effectLst/>
                <a:latin typeface="Times New Roman" panose="02020603050405020304" pitchFamily="18" charset="0"/>
                <a:ea typeface="Calibri" panose="020F0502020204030204" pitchFamily="34" charset="0"/>
                <a:cs typeface="Times New Roman" panose="02020603050405020304" pitchFamily="18" charset="0"/>
              </a:rPr>
              <a:t>INTERNAL RELATIONSHIP:</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Factors like the amount of support the top management enjoys from its shareholders employees and the board of directors also effects the smooth functioning of a business.</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91530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31B7-B590-CCF4-8413-62CB36B3D2A6}"/>
              </a:ext>
            </a:extLst>
          </p:cNvPr>
          <p:cNvSpPr>
            <a:spLocks noGrp="1"/>
          </p:cNvSpPr>
          <p:nvPr>
            <p:ph type="title"/>
          </p:nvPr>
        </p:nvSpPr>
        <p:spPr/>
        <p:txBody>
          <a:bodyPr/>
          <a:lstStyle/>
          <a:p>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EXTERNAL FACTORS:</a:t>
            </a:r>
            <a:br>
              <a:rPr lang="en-IN" sz="4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TextBox 4">
            <a:extLst>
              <a:ext uri="{FF2B5EF4-FFF2-40B4-BE49-F238E27FC236}">
                <a16:creationId xmlns:a16="http://schemas.microsoft.com/office/drawing/2014/main" id="{41153E95-87B0-EDC9-5C89-A99A65DF2680}"/>
              </a:ext>
            </a:extLst>
          </p:cNvPr>
          <p:cNvSpPr txBox="1"/>
          <p:nvPr/>
        </p:nvSpPr>
        <p:spPr>
          <a:xfrm>
            <a:off x="253448" y="1033671"/>
            <a:ext cx="10962861" cy="5877763"/>
          </a:xfrm>
          <a:prstGeom prst="rect">
            <a:avLst/>
          </a:prstGeom>
          <a:noFill/>
        </p:spPr>
        <p:txBody>
          <a:bodyPr wrap="square">
            <a:spAutoFit/>
          </a:bodyPr>
          <a:lstStyle/>
          <a:p>
            <a:pPr algn="just">
              <a:lnSpc>
                <a:spcPct val="115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SUPPLIERS: 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uppliers are those people who are responsible for supplying necessary inputs to the organization and ensure the smooth flow of production.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COMPETITORS: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Competitors can be called the close rivals and in order to survive the competition one has to keep a close look in the market and formulate its policies and strategies as such to face competition.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GLOBAL ENVIRONMENT: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Improving quality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Competition from MNCS, Capital and tech. transform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Deciding which monitors to enter and how to enter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Adjusting the mgt 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6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India and WTO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TECHNOLOGICAL ENVIRONMENT: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Systematic application of scientific knowledge to practical task is known is technology. everyday there has been vast changes in products, services, lifestyles and living conditions, these changes must be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analysed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by every business unit and should adapt these changes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0789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E15A6-6DE8-9F91-F1B5-85A099DAE55D}"/>
              </a:ext>
            </a:extLst>
          </p:cNvPr>
          <p:cNvSpPr>
            <a:spLocks noGrp="1"/>
          </p:cNvSpPr>
          <p:nvPr>
            <p:ph idx="1"/>
          </p:nvPr>
        </p:nvSpPr>
        <p:spPr>
          <a:xfrm>
            <a:off x="506896" y="556591"/>
            <a:ext cx="10846904" cy="5620372"/>
          </a:xfrm>
        </p:spPr>
        <p:txBody>
          <a:bodyPr>
            <a:normAutofit fontScale="62500" lnSpcReduction="20000"/>
          </a:bodyPr>
          <a:lstStyle/>
          <a:p>
            <a:pPr algn="just">
              <a:lnSpc>
                <a:spcPct val="115000"/>
              </a:lnSpc>
              <a:spcAft>
                <a:spcPts val="10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ECONOMIC ENVIRONMENT: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It is very complex and dynamic in nature that keeps on changing with the changes in policies or political situations.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600"/>
              </a:spcAft>
              <a:buFont typeface="Symbol" panose="05050102010706020507" pitchFamily="18"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Economic conditions of Public</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600"/>
              </a:spcAft>
              <a:buFont typeface="Symbol" panose="05050102010706020507" pitchFamily="18"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Economic Policies of the country</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600"/>
              </a:spcAft>
              <a:buFont typeface="Symbol" panose="05050102010706020507" pitchFamily="18"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Economic system</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600"/>
              </a:spcAft>
              <a:buFont typeface="Symbol" panose="05050102010706020507" pitchFamily="18"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Other Economic Factors: Infrastructural facilities, banking , insurance Money markets, Capital Markets etc.</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POLITICAL ENVRONMENT: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Role of legislature, Role of executive, Role of judiciary constitution of India, new direction for government role.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SOCIO- CULTURAL ENVIRONEMENT: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These factors include: attitude of people to work, family system, caste system, religion, education, marriage etc.</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0582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rPr>
              <a:t>PHASES / PROCESS OF BUSINESS CYCLE:</a:t>
            </a:r>
            <a:br>
              <a:rPr lang="en-IN" dirty="0">
                <a:effectLst/>
              </a:rPr>
            </a:br>
            <a:endParaRPr lang="en-IN" dirty="0"/>
          </a:p>
        </p:txBody>
      </p:sp>
      <p:pic>
        <p:nvPicPr>
          <p:cNvPr id="102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235829" y="1554163"/>
            <a:ext cx="5923541"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737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effectLst/>
              </a:rPr>
              <a:t>PHASES / PROCESS OF BUSINESS CYCLE: continue…</a:t>
            </a:r>
            <a:br>
              <a:rPr lang="en-IN" dirty="0">
                <a:effectLst/>
              </a:rPr>
            </a:br>
            <a:endParaRPr lang="en-IN" dirty="0"/>
          </a:p>
        </p:txBody>
      </p:sp>
      <p:sp>
        <p:nvSpPr>
          <p:cNvPr id="3" name="Content Placeholder 2"/>
          <p:cNvSpPr>
            <a:spLocks noGrp="1"/>
          </p:cNvSpPr>
          <p:nvPr>
            <p:ph idx="1"/>
          </p:nvPr>
        </p:nvSpPr>
        <p:spPr/>
        <p:txBody>
          <a:bodyPr/>
          <a:lstStyle/>
          <a:p>
            <a:r>
              <a:rPr lang="en-US" b="1" dirty="0"/>
              <a:t>Prosperity/Expansion/Boom</a:t>
            </a:r>
          </a:p>
          <a:p>
            <a:r>
              <a:rPr lang="en-US" b="1" dirty="0"/>
              <a:t>Recession</a:t>
            </a:r>
          </a:p>
          <a:p>
            <a:r>
              <a:rPr lang="en-US" b="1" dirty="0"/>
              <a:t>Depression/Slump</a:t>
            </a:r>
          </a:p>
          <a:p>
            <a:r>
              <a:rPr lang="en-US" b="1" dirty="0"/>
              <a:t>Recovery</a:t>
            </a:r>
            <a:endParaRPr lang="en-IN" dirty="0"/>
          </a:p>
        </p:txBody>
      </p:sp>
    </p:spTree>
    <p:extLst>
      <p:ext uri="{BB962C8B-B14F-4D97-AF65-F5344CB8AC3E}">
        <p14:creationId xmlns:p14="http://schemas.microsoft.com/office/powerpoint/2010/main" val="138369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rPr>
              <a:t>Stages of Product Life Cycle:</a:t>
            </a:r>
            <a:br>
              <a:rPr lang="en-IN" b="1" dirty="0">
                <a:effectLst/>
              </a:rPr>
            </a:br>
            <a:endParaRPr lang="en-IN" dirty="0"/>
          </a:p>
        </p:txBody>
      </p:sp>
      <p:sp>
        <p:nvSpPr>
          <p:cNvPr id="3" name="Content Placeholder 2"/>
          <p:cNvSpPr>
            <a:spLocks noGrp="1"/>
          </p:cNvSpPr>
          <p:nvPr>
            <p:ph idx="1"/>
          </p:nvPr>
        </p:nvSpPr>
        <p:spPr/>
        <p:txBody>
          <a:bodyPr/>
          <a:lstStyle/>
          <a:p>
            <a:endParaRPr lang="en-US" dirty="0"/>
          </a:p>
          <a:p>
            <a:endParaRPr lang="en-IN"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3838" y="1579563"/>
            <a:ext cx="6659562"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546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72D6-C34C-7311-A31A-59AAB5425494}"/>
              </a:ext>
            </a:extLst>
          </p:cNvPr>
          <p:cNvSpPr>
            <a:spLocks noGrp="1"/>
          </p:cNvSpPr>
          <p:nvPr>
            <p:ph type="title"/>
          </p:nvPr>
        </p:nvSpPr>
        <p:spPr/>
        <p:txBody>
          <a:bodyPr/>
          <a:lstStyle/>
          <a:p>
            <a:r>
              <a:rPr lang="en-US" sz="1800" b="1" dirty="0">
                <a:solidFill>
                  <a:srgbClr val="000000"/>
                </a:solidFill>
                <a:effectLst/>
                <a:highlight>
                  <a:srgbClr val="FFFFFF"/>
                </a:highlight>
                <a:latin typeface="Times New Roman" panose="02020603050405020304" pitchFamily="18" charset="0"/>
                <a:ea typeface="Times New Roman" panose="02020603050405020304" pitchFamily="18" charset="0"/>
              </a:rPr>
              <a:t>INFLATION- MEANING, TYPES OR KINDS OF INFLATION</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03D27B6-328E-FA3F-8291-78A00AFAFF49}"/>
              </a:ext>
            </a:extLst>
          </p:cNvPr>
          <p:cNvSpPr>
            <a:spLocks noGrp="1"/>
          </p:cNvSpPr>
          <p:nvPr>
            <p:ph idx="1"/>
          </p:nvPr>
        </p:nvSpPr>
        <p:spPr/>
        <p:txBody>
          <a:bodyPr/>
          <a:lstStyle/>
          <a:p>
            <a:pPr fontAlgn="base">
              <a:lnSpc>
                <a:spcPct val="115000"/>
              </a:lnSpc>
              <a:spcBef>
                <a:spcPts val="1000"/>
              </a:spcBef>
              <a:spcAft>
                <a:spcPts val="555"/>
              </a:spcAft>
            </a:pPr>
            <a:r>
              <a:rPr lang="en-US" sz="18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INFLATION:</a:t>
            </a:r>
            <a:endParaRPr lang="en-IN" sz="18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The price of goods and services are always changing. The chocolate one could buy for $1 a year back now costs $1.5. This is because of the increase in the price of commodities.</a:t>
            </a:r>
            <a:endParaRPr lang="en-IN" sz="1800" dirty="0">
              <a:effectLst/>
              <a:latin typeface="Times New Roman" panose="02020603050405020304" pitchFamily="18" charset="0"/>
              <a:ea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The phenomena when the prices of goods and services rise is known as inflation. It was first brought into light by the neo-classical economists, after which it has undergone modifications and it still remains a debatable term even today.</a:t>
            </a:r>
            <a:endParaRPr lang="en-IN" sz="1800" dirty="0">
              <a:effectLst/>
              <a:latin typeface="Times New Roman" panose="02020603050405020304" pitchFamily="18" charset="0"/>
              <a:ea typeface="Times New Roman" panose="02020603050405020304" pitchFamily="18" charset="0"/>
            </a:endParaRPr>
          </a:p>
          <a:p>
            <a:r>
              <a:rPr lang="en-US" sz="1800" b="1" spc="25" dirty="0">
                <a:solidFill>
                  <a:srgbClr val="424142"/>
                </a:solidFill>
                <a:effectLst/>
                <a:highlight>
                  <a:srgbClr val="FFFFFF"/>
                </a:highlight>
                <a:latin typeface="Georgia" panose="02040502050405020303" pitchFamily="18" charset="0"/>
                <a:ea typeface="Times New Roman" panose="02020603050405020304" pitchFamily="18" charset="0"/>
              </a:rPr>
              <a:t>According to Parkin and Bade</a:t>
            </a:r>
            <a:r>
              <a:rPr lang="en-US" sz="1800" spc="25" dirty="0">
                <a:solidFill>
                  <a:srgbClr val="424142"/>
                </a:solidFill>
                <a:effectLst/>
                <a:highlight>
                  <a:srgbClr val="FFFFFF"/>
                </a:highlight>
                <a:latin typeface="Georgia" panose="02040502050405020303" pitchFamily="18" charset="0"/>
                <a:ea typeface="Times New Roman" panose="02020603050405020304" pitchFamily="18" charset="0"/>
              </a:rPr>
              <a:t>, “Inflation is an upward movement in the average level of prices. Its opposite is deflation, a downward movement in the average level of prices. The boundary between inflation and deflation is price stability.”</a:t>
            </a:r>
            <a:endParaRPr lang="en-IN" sz="1800" dirty="0">
              <a:effectLst/>
              <a:highlight>
                <a:srgbClr val="FFFFFF"/>
              </a:highligh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151229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E429-296D-EB63-A3FD-DAAC528054BE}"/>
              </a:ext>
            </a:extLst>
          </p:cNvPr>
          <p:cNvSpPr>
            <a:spLocks noGrp="1"/>
          </p:cNvSpPr>
          <p:nvPr>
            <p:ph type="title"/>
          </p:nvPr>
        </p:nvSpPr>
        <p:spPr/>
        <p:txBody>
          <a:bodyPr/>
          <a:lstStyle/>
          <a:p>
            <a:r>
              <a:rPr lang="en-US" sz="44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TYPES OR KINDS OF INFLATION:</a:t>
            </a:r>
            <a:br>
              <a:rPr lang="en-IN" sz="44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0D4A87C-A666-A975-592A-ACFE7C8DB251}"/>
              </a:ext>
            </a:extLst>
          </p:cNvPr>
          <p:cNvSpPr>
            <a:spLocks noGrp="1"/>
          </p:cNvSpPr>
          <p:nvPr>
            <p:ph idx="1"/>
          </p:nvPr>
        </p:nvSpPr>
        <p:spPr>
          <a:xfrm>
            <a:off x="838200" y="1123122"/>
            <a:ext cx="10515600" cy="5053841"/>
          </a:xfrm>
        </p:spPr>
        <p:txBody>
          <a:bodyPr>
            <a:normAutofit fontScale="62500" lnSpcReduction="20000"/>
          </a:bodyPr>
          <a:lstStyle/>
          <a:p>
            <a:pPr fontAlgn="base">
              <a:spcAft>
                <a:spcPts val="925"/>
              </a:spcAft>
            </a:pPr>
            <a:r>
              <a:rPr lang="en-US" sz="1800" dirty="0">
                <a:effectLst/>
                <a:latin typeface="Times New Roman" panose="02020603050405020304" pitchFamily="18" charset="0"/>
                <a:ea typeface="Times New Roman" panose="02020603050405020304" pitchFamily="18" charset="0"/>
              </a:rPr>
              <a:t>The types of inflation have been classified on the basis of their varying nature. Generally, the basis of its classification is the rate of speed, cause, government reaction, and employment levels.</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200"/>
              </a:spcBef>
              <a:spcAft>
                <a:spcPts val="555"/>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I. ON THE BASIS OF SPEED:</a:t>
            </a: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The different types of inflation on the basis of speed are explained below:</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err="1">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 Creeping/Mild 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r>
              <a:rPr lang="en-US" sz="1800" dirty="0">
                <a:effectLst/>
                <a:latin typeface="Times New Roman" panose="02020603050405020304" pitchFamily="18" charset="0"/>
                <a:ea typeface="Times New Roman" panose="02020603050405020304" pitchFamily="18" charset="0"/>
              </a:rPr>
              <a:t>When the rise in price level is less than 3 percent per annum, it is termed as creeping or mild inflation. The price of goods and services rise moderately and it is usually considered helpful for the development of the economy. However, some economists consider it as a signal towards the rising prices.</a:t>
            </a:r>
            <a:endParaRPr lang="en-IN" sz="1800" dirty="0">
              <a:effectLst/>
              <a:latin typeface="Times New Roman" panose="02020603050405020304" pitchFamily="18" charset="0"/>
              <a:ea typeface="Times New Roman" panose="02020603050405020304" pitchFamily="18" charset="0"/>
            </a:endParaRPr>
          </a:p>
          <a:p>
            <a:pPr fontAlgn="base"/>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(ii) Walking 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A sustainable rise in price level within the range of 3 percent to 6 percent or less than 10 percent is called as walking inflation. It occurs when mild inflation is not considered or is let to fan out by the government.</a:t>
            </a:r>
            <a:endParaRPr lang="en-IN" sz="1800" dirty="0">
              <a:effectLst/>
              <a:latin typeface="Times New Roman" panose="02020603050405020304" pitchFamily="18" charset="0"/>
              <a:ea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Both creeping inflation and walking inflation are one digit figures and are considered as moderate inflation in the economy.</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(iii) Running 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r>
              <a:rPr lang="en-US" sz="1800" dirty="0">
                <a:effectLst/>
                <a:latin typeface="Times New Roman" panose="02020603050405020304" pitchFamily="18" charset="0"/>
                <a:ea typeface="Times New Roman" panose="02020603050405020304" pitchFamily="18" charset="0"/>
              </a:rPr>
              <a:t>When the rise in prices increase rapidly at a rate of 10 percent or 20 percent per annum is known as running inflation. As the inflation rate crosses two digit figure, economic problems arise. Running inflation adversely affects the poor and middle class families and households in the economy.</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(iv) Hyperinflation: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Hyperinflation or galloping inflation is a rise in price level by 50 percent or more annually. It occurs when running inflation is left uncontrolled in the economy. When the economy faces hyperinflation, the preference of people shift from money to the traditional barter system.</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439179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0396-DB02-98FF-7B54-54A9543DB7F5}"/>
              </a:ext>
            </a:extLst>
          </p:cNvPr>
          <p:cNvSpPr>
            <a:spLocks noGrp="1"/>
          </p:cNvSpPr>
          <p:nvPr>
            <p:ph type="title"/>
          </p:nvPr>
        </p:nvSpPr>
        <p:spPr/>
        <p:txBody>
          <a:bodyPr/>
          <a:lstStyle/>
          <a:p>
            <a:r>
              <a:rPr lang="en-IN" sz="4400" b="1" dirty="0">
                <a:effectLst/>
                <a:latin typeface="Times New Roman" panose="02020603050405020304" pitchFamily="18" charset="0"/>
                <a:ea typeface="Times New Roman" panose="02020603050405020304" pitchFamily="18" charset="0"/>
                <a:cs typeface="Times New Roman" panose="02020603050405020304" pitchFamily="18" charset="0"/>
              </a:rPr>
              <a:t>II. ON THE BASIS OF EMPLOYMENT LEVEL</a:t>
            </a:r>
            <a:endParaRPr lang="en-IN" dirty="0"/>
          </a:p>
        </p:txBody>
      </p:sp>
      <p:sp>
        <p:nvSpPr>
          <p:cNvPr id="3" name="Content Placeholder 2">
            <a:extLst>
              <a:ext uri="{FF2B5EF4-FFF2-40B4-BE49-F238E27FC236}">
                <a16:creationId xmlns:a16="http://schemas.microsoft.com/office/drawing/2014/main" id="{1489AD04-F1BE-43EF-EFD5-CC415BFAF36C}"/>
              </a:ext>
            </a:extLst>
          </p:cNvPr>
          <p:cNvSpPr>
            <a:spLocks noGrp="1"/>
          </p:cNvSpPr>
          <p:nvPr>
            <p:ph idx="1"/>
          </p:nvPr>
        </p:nvSpPr>
        <p:spPr/>
        <p:txBody>
          <a:bodyPr/>
          <a:lstStyle/>
          <a:p>
            <a:pPr marL="0" indent="0" fontAlgn="base">
              <a:lnSpc>
                <a:spcPct val="115000"/>
              </a:lnSpc>
              <a:spcBef>
                <a:spcPts val="1200"/>
              </a:spcBef>
              <a:spcAft>
                <a:spcPts val="555"/>
              </a:spcAft>
              <a:buNone/>
            </a:pP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err="1">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 Semi-inflation: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The rise in general price level below the level of full employment is termed as semi-inflation. According to Keynes, general prices do not rise as long as there are unemployed resources in the economy. However, when aggregate expenditure increases by a large portion, costs for some resources may rise eventually leading to increase in price. This phenomena is known as semi-inflation.</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(ii) Pure 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The inflation that occurs when the economy is at full employment level is known as pure inflation. As Keynes states, at full employment levels, output cannot be increased any further. Due to this, price level rises in relation to the rise in demand for commodities. This is termed as pure inflation.</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89469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246BF8-C143-600E-782E-DF2DAD5D4AF3}"/>
              </a:ext>
            </a:extLst>
          </p:cNvPr>
          <p:cNvSpPr txBox="1"/>
          <p:nvPr/>
        </p:nvSpPr>
        <p:spPr>
          <a:xfrm>
            <a:off x="374754" y="201067"/>
            <a:ext cx="10643016" cy="6047809"/>
          </a:xfrm>
          <a:prstGeom prst="rect">
            <a:avLst/>
          </a:prstGeom>
          <a:noFill/>
        </p:spPr>
        <p:txBody>
          <a:bodyPr wrap="square">
            <a:spAutoFit/>
          </a:bodyPr>
          <a:lstStyle/>
          <a:p>
            <a:pPr marL="457200" algn="just">
              <a:lnSpc>
                <a:spcPct val="150000"/>
              </a:lnSpc>
            </a:pPr>
            <a:endParaRPr lang="en-IN" sz="1600" b="1" u="sng" dirty="0">
              <a:solidFill>
                <a:srgbClr val="0070C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gn="just">
              <a:lnSpc>
                <a:spcPct val="150000"/>
              </a:lnSpc>
            </a:pPr>
            <a:r>
              <a:rPr lang="en-IN" sz="1600" b="1" u="sng" dirty="0">
                <a:solidFill>
                  <a:srgbClr val="0070C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DEFINITIONs </a:t>
            </a:r>
            <a:r>
              <a:rPr lang="en-IN" sz="1600" b="1" u="sng"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 Managerial economics </a:t>
            </a:r>
          </a:p>
          <a:p>
            <a:pPr marL="457200" algn="just">
              <a:lnSpc>
                <a:spcPct val="150000"/>
              </a:lnSpc>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It is a discipline that deals with the applications of economics concepts, theories, tools and methodologies to the practical problems in a business.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gn="just">
              <a:lnSpc>
                <a:spcPct val="150000"/>
              </a:lnSpc>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According to “Prof. Spencer Siegelman”</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 “Managerial economics is the integration of economic theory with business practice for the purpose  of facilitating decision-making and forward planning by management”.</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pPr>
            <a:r>
              <a:rPr lang="en-IN" sz="1600" dirty="0">
                <a:solidFill>
                  <a:srgbClr val="FF0000"/>
                </a:solidFill>
                <a:latin typeface="Times New Roman" pitchFamily="18" charset="0"/>
                <a:cs typeface="Times New Roman" pitchFamily="18" charset="0"/>
              </a:rPr>
              <a:t>        According to Adam Smith</a:t>
            </a:r>
            <a:r>
              <a:rPr lang="en-IN" sz="1600" dirty="0">
                <a:latin typeface="Times New Roman" pitchFamily="18" charset="0"/>
                <a:cs typeface="Times New Roman" pitchFamily="18" charset="0"/>
              </a:rPr>
              <a:t> “Economics as the study of nature and uses of national wealth”.</a:t>
            </a:r>
          </a:p>
          <a:p>
            <a:pPr algn="just">
              <a:lnSpc>
                <a:spcPct val="150000"/>
              </a:lnSpc>
            </a:pPr>
            <a:r>
              <a:rPr lang="en-IN" sz="1600" dirty="0">
                <a:solidFill>
                  <a:srgbClr val="FF0000"/>
                </a:solidFill>
                <a:latin typeface="Times New Roman" pitchFamily="18" charset="0"/>
                <a:cs typeface="Times New Roman" pitchFamily="18" charset="0"/>
              </a:rPr>
              <a:t>        According to </a:t>
            </a:r>
            <a:r>
              <a:rPr lang="en-IN" sz="1600" dirty="0" err="1">
                <a:solidFill>
                  <a:srgbClr val="FF0000"/>
                </a:solidFill>
                <a:latin typeface="Times New Roman" pitchFamily="18" charset="0"/>
                <a:cs typeface="Times New Roman" pitchFamily="18" charset="0"/>
              </a:rPr>
              <a:t>Dr.</a:t>
            </a:r>
            <a:r>
              <a:rPr lang="en-IN" sz="1600" dirty="0">
                <a:solidFill>
                  <a:srgbClr val="FF0000"/>
                </a:solidFill>
                <a:latin typeface="Times New Roman" pitchFamily="18" charset="0"/>
                <a:cs typeface="Times New Roman" pitchFamily="18" charset="0"/>
              </a:rPr>
              <a:t> Alfred Marshall</a:t>
            </a:r>
            <a:r>
              <a:rPr lang="en-IN" sz="1600" dirty="0">
                <a:latin typeface="Times New Roman" pitchFamily="18" charset="0"/>
                <a:cs typeface="Times New Roman" pitchFamily="18" charset="0"/>
              </a:rPr>
              <a:t> “Economics is a study of man’s actions in the ordinary business of life:  it enquires how                    	he gets his income and how he uses it”.</a:t>
            </a:r>
          </a:p>
          <a:p>
            <a:pPr marL="457200" algn="just">
              <a:lnSpc>
                <a:spcPct val="150000"/>
              </a:lnSpc>
            </a:pPr>
            <a:r>
              <a:rPr lang="en-IN" sz="1600" b="1" u="sng"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NATURE / CHARACTERSTICS OF MANAGERIAL ECONOMICS:</a:t>
            </a:r>
            <a:endParaRPr lang="en-IN" sz="1600" u="sng" dirty="0">
              <a:solidFill>
                <a:srgbClr val="0070C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70510" indent="-270510" algn="just">
              <a:lnSpc>
                <a:spcPct val="150000"/>
              </a:lnSpc>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The features of managerial economics are as follows: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228600" algn="l"/>
              </a:tabLs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Close to Micro Economics</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Managerial economics is concerned with finding the solution for different managerial economics problems of a particular firm.</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228600" algn="l"/>
              </a:tabLs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Operates against the back drop of a Macro economics</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T</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he macro economics conditions of the economy are also seen as limiting factors for the firm to operate. The managerial economist has to be aware of the limits set by the macro economics conditions such as Government, industrial policy and inflation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4349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5416-5F73-DFE3-B2B8-47EFFF2D1C06}"/>
              </a:ext>
            </a:extLst>
          </p:cNvPr>
          <p:cNvSpPr>
            <a:spLocks noGrp="1"/>
          </p:cNvSpPr>
          <p:nvPr>
            <p:ph type="title"/>
          </p:nvPr>
        </p:nvSpPr>
        <p:spPr/>
        <p:txBody>
          <a:bodyPr>
            <a:normAutofit fontScale="90000"/>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III. ON THE BASIS OF GOVERNMENT REACTION:</a:t>
            </a:r>
            <a:br>
              <a:rPr lang="en-IN" sz="4400" b="1"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44684A9-5673-4C94-3356-A1A966BAB178}"/>
              </a:ext>
            </a:extLst>
          </p:cNvPr>
          <p:cNvSpPr>
            <a:spLocks noGrp="1"/>
          </p:cNvSpPr>
          <p:nvPr>
            <p:ph idx="1"/>
          </p:nvPr>
        </p:nvSpPr>
        <p:spPr/>
        <p:txBody>
          <a:bodyPr/>
          <a:lstStyle/>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err="1">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 Open 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When the government has no control over the price rise and there are no barriers to price rise, it is termed as open inflation. In this case, markets for commodities or factors or production are allowed to function freely with no intervention from the central authority.</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(ii) Suppressed 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When the government makes efforts to check the price rise through price control mechanisms, it is called as suppressed inflation. The government imposes various physical and monetary controls in order to suppress the extensive increase in price levels. Although control over price rise helps to keep inflation under check, it leads to price rise in uncontrolled resources, consequently resulting in diversion of productive resources. It may also lead to economic problems like hoarding of goods, black marketing, corruption, and so on.</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447199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3A902-2176-15D7-62AF-25557CAC0B94}"/>
              </a:ext>
            </a:extLst>
          </p:cNvPr>
          <p:cNvSpPr>
            <a:spLocks noGrp="1"/>
          </p:cNvSpPr>
          <p:nvPr>
            <p:ph type="title"/>
          </p:nvPr>
        </p:nvSpPr>
        <p:spPr/>
        <p:txBody>
          <a:bodyPr/>
          <a:lstStyle/>
          <a:p>
            <a:r>
              <a:rPr lang="en-IN" sz="4400" b="1" dirty="0">
                <a:effectLst/>
                <a:latin typeface="Times New Roman" panose="02020603050405020304" pitchFamily="18" charset="0"/>
                <a:ea typeface="Times New Roman" panose="02020603050405020304" pitchFamily="18" charset="0"/>
                <a:cs typeface="Times New Roman" panose="02020603050405020304" pitchFamily="18" charset="0"/>
              </a:rPr>
              <a:t>IV. ON THE BASIS OF CAUSE:</a:t>
            </a:r>
            <a:br>
              <a:rPr lang="en-IN" sz="4400" b="1"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D5303AE-0D26-DB57-B7B6-46BAD97A6863}"/>
              </a:ext>
            </a:extLst>
          </p:cNvPr>
          <p:cNvSpPr>
            <a:spLocks noGrp="1"/>
          </p:cNvSpPr>
          <p:nvPr>
            <p:ph idx="1"/>
          </p:nvPr>
        </p:nvSpPr>
        <p:spPr/>
        <p:txBody>
          <a:bodyPr>
            <a:normAutofit fontScale="77500" lnSpcReduction="20000"/>
          </a:bodyPr>
          <a:lstStyle/>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err="1">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 Demand pull 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The rise in price due to excess demand for goods and commodities in comparison to their supply is termed as demand pull inflation. Classical economists state that the reason behind the rise in demand is because of the increased supply of money.</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(ii) Cost push 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The rise in the price level as a result of increase in the cost involved in the production of goods and services in known as cost push inflation. Cost of production may be caused due to the rise in price of raw materials, wages of workers, and so on.</a:t>
            </a:r>
            <a:endParaRPr lang="en-IN" sz="1800" dirty="0">
              <a:effectLst/>
              <a:latin typeface="Times New Roman" panose="02020603050405020304" pitchFamily="18" charset="0"/>
              <a:ea typeface="Times New Roman" panose="02020603050405020304" pitchFamily="18" charset="0"/>
            </a:endParaRPr>
          </a:p>
          <a:p>
            <a:pPr fontAlgn="base"/>
            <a:r>
              <a:rPr lang="en-US" sz="1800" dirty="0">
                <a:effectLst/>
                <a:latin typeface="Times New Roman" panose="02020603050405020304" pitchFamily="18" charset="0"/>
                <a:ea typeface="Times New Roman" panose="02020603050405020304" pitchFamily="18" charset="0"/>
              </a:rPr>
              <a:t>For instance, the cost bread that costs $1 has risen to $1.5 in a month. This may have occurred because of the increase in the price of wheat or because of the higher wages demanded by workers in a baking company.</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(iii) Deficit-induced 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An economy faces deficit balance when its expenditures exceed revenue. In order to meet the gap, the government prints more money through central bank. So, any price rise in the economy due to the government’s effort to level of the deficit balance is called as deficit-induced inflation.</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1F3763"/>
                </a:solidFill>
                <a:effectLst/>
                <a:latin typeface="Times New Roman" panose="02020603050405020304" pitchFamily="18" charset="0"/>
                <a:ea typeface="Times New Roman" panose="02020603050405020304" pitchFamily="18" charset="0"/>
                <a:cs typeface="Times New Roman" panose="02020603050405020304" pitchFamily="18" charset="0"/>
              </a:rPr>
              <a:t>(iv) Credit inflation:</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When financial institutions and commercial banks provide more loan to the public with a view to earn more profit, the amount of money in the economy exceeds more than what is required. The expansion of credit leads to rise in price level and is termed as credit inflation.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532846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4A24-E5EA-C21F-0F6A-AB7C98916B89}"/>
              </a:ext>
            </a:extLst>
          </p:cNvPr>
          <p:cNvSpPr>
            <a:spLocks noGrp="1"/>
          </p:cNvSpPr>
          <p:nvPr>
            <p:ph type="title"/>
          </p:nvPr>
        </p:nvSpPr>
        <p:spPr/>
        <p:txBody>
          <a:bodyPr/>
          <a:lstStyle/>
          <a:p>
            <a:r>
              <a:rPr lang="en-US" sz="1800" b="1" dirty="0">
                <a:effectLst/>
                <a:highlight>
                  <a:srgbClr val="FFFF00"/>
                </a:highlight>
                <a:latin typeface="Times New Roman" panose="02020603050405020304" pitchFamily="18" charset="0"/>
                <a:ea typeface="Times New Roman" panose="02020603050405020304" pitchFamily="18" charset="0"/>
              </a:rPr>
              <a:t>CAUSES OF INFLATION</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3092458-96AE-2D56-A885-B5108045CA77}"/>
              </a:ext>
            </a:extLst>
          </p:cNvPr>
          <p:cNvSpPr>
            <a:spLocks noGrp="1"/>
          </p:cNvSpPr>
          <p:nvPr>
            <p:ph idx="1"/>
          </p:nvPr>
        </p:nvSpPr>
        <p:spPr/>
        <p:txBody>
          <a:bodyPr/>
          <a:lstStyle/>
          <a:p>
            <a:pPr fontAlgn="base">
              <a:spcAft>
                <a:spcPts val="600"/>
              </a:spcAft>
            </a:pPr>
            <a:r>
              <a:rPr lang="en-US" sz="1800" b="1" dirty="0">
                <a:effectLst/>
                <a:latin typeface="Times New Roman" panose="02020603050405020304" pitchFamily="18" charset="0"/>
                <a:ea typeface="Times New Roman" panose="02020603050405020304" pitchFamily="18" charset="0"/>
              </a:rPr>
              <a:t> </a:t>
            </a:r>
            <a:endParaRPr lang="en-IN" sz="1800" b="1" dirty="0">
              <a:effectLst/>
              <a:latin typeface="Times New Roman" panose="02020603050405020304" pitchFamily="18" charset="0"/>
              <a:ea typeface="Times New Roman" panose="02020603050405020304" pitchFamily="18" charset="0"/>
            </a:endParaRPr>
          </a:p>
          <a:p>
            <a:pPr fontAlgn="base">
              <a:lnSpc>
                <a:spcPct val="115000"/>
              </a:lnSpc>
              <a:spcBef>
                <a:spcPts val="1000"/>
              </a:spcBef>
            </a:pPr>
            <a:r>
              <a:rPr lang="en-US" sz="24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1. Increase in money supply:</a:t>
            </a:r>
            <a:endParaRPr lang="en-IN" sz="24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sz="24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2. Deficit financing: </a:t>
            </a:r>
            <a:endParaRPr lang="en-IN" sz="24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sz="24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3. Increase in government expenditure: </a:t>
            </a:r>
          </a:p>
          <a:p>
            <a:r>
              <a:rPr lang="en-US" sz="24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4. Inadequate agricultural and industrial growth: </a:t>
            </a:r>
            <a:endParaRPr lang="en-IN" sz="24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1440"/>
              </a:spcAft>
            </a:pPr>
            <a:r>
              <a:rPr lang="en-US" sz="2400" b="1" dirty="0">
                <a:effectLst/>
                <a:latin typeface="Times New Roman" panose="02020603050405020304" pitchFamily="18" charset="0"/>
                <a:ea typeface="Times New Roman" panose="02020603050405020304" pitchFamily="18" charset="0"/>
              </a:rPr>
              <a:t>5. Rise in administered prices</a:t>
            </a:r>
            <a:endParaRPr lang="en-IN" sz="2400" b="1" dirty="0">
              <a:effectLst/>
              <a:latin typeface="Times New Roman" panose="02020603050405020304" pitchFamily="18" charset="0"/>
              <a:ea typeface="Times New Roman" panose="02020603050405020304" pitchFamily="18" charset="0"/>
            </a:endParaRPr>
          </a:p>
          <a:p>
            <a:pPr fontAlgn="base">
              <a:spcAft>
                <a:spcPts val="1440"/>
              </a:spcAft>
            </a:pPr>
            <a:r>
              <a:rPr lang="en-US" sz="2400" b="1" dirty="0">
                <a:effectLst/>
                <a:latin typeface="Times New Roman" panose="02020603050405020304" pitchFamily="18" charset="0"/>
                <a:ea typeface="Times New Roman" panose="02020603050405020304" pitchFamily="18" charset="0"/>
              </a:rPr>
              <a:t>6. Rising import prices</a:t>
            </a:r>
            <a:endParaRPr lang="en-IN" sz="2400" b="1" dirty="0">
              <a:effectLst/>
              <a:latin typeface="Times New Roman" panose="02020603050405020304" pitchFamily="18" charset="0"/>
              <a:ea typeface="Times New Roman" panose="02020603050405020304" pitchFamily="18" charset="0"/>
            </a:endParaRPr>
          </a:p>
          <a:p>
            <a:pPr fontAlgn="base">
              <a:spcAft>
                <a:spcPts val="1440"/>
              </a:spcAft>
            </a:pPr>
            <a:r>
              <a:rPr lang="en-US" sz="2400" b="1" dirty="0">
                <a:effectLst/>
                <a:latin typeface="Times New Roman" panose="02020603050405020304" pitchFamily="18" charset="0"/>
                <a:ea typeface="Times New Roman" panose="02020603050405020304" pitchFamily="18" charset="0"/>
              </a:rPr>
              <a:t>7 Rising taxes</a:t>
            </a:r>
            <a:endParaRPr lang="en-IN" sz="24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081328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020B-883E-3856-2FD3-02D367D4C498}"/>
              </a:ext>
            </a:extLst>
          </p:cNvPr>
          <p:cNvSpPr>
            <a:spLocks noGrp="1"/>
          </p:cNvSpPr>
          <p:nvPr>
            <p:ph type="title"/>
          </p:nvPr>
        </p:nvSpPr>
        <p:spPr/>
        <p:txBody>
          <a:bodyPr/>
          <a:lstStyle/>
          <a:p>
            <a:pPr algn="ctr"/>
            <a:r>
              <a:rPr lang="en-IN" b="1" dirty="0">
                <a:highlight>
                  <a:srgbClr val="FFFF00"/>
                </a:highlight>
              </a:rPr>
              <a:t>Measures of inflation</a:t>
            </a:r>
          </a:p>
        </p:txBody>
      </p:sp>
      <p:pic>
        <p:nvPicPr>
          <p:cNvPr id="1026" name="Picture 46" descr="Description: Different Measures used for Controlling Inflation">
            <a:extLst>
              <a:ext uri="{FF2B5EF4-FFF2-40B4-BE49-F238E27FC236}">
                <a16:creationId xmlns:a16="http://schemas.microsoft.com/office/drawing/2014/main" id="{CE5A2BB0-3466-9D06-FD9E-EEFA4EA9A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989" y="1848473"/>
            <a:ext cx="4794249" cy="3575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991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F9A1-CE45-C001-682A-48C0A7E5931E}"/>
              </a:ext>
            </a:extLst>
          </p:cNvPr>
          <p:cNvSpPr>
            <a:spLocks noGrp="1"/>
          </p:cNvSpPr>
          <p:nvPr>
            <p:ph type="title"/>
          </p:nvPr>
        </p:nvSpPr>
        <p:spPr/>
        <p:txBody>
          <a:bodyPr/>
          <a:lstStyle/>
          <a:p>
            <a:r>
              <a:rPr lang="en-US" sz="4400" b="1" dirty="0">
                <a:effectLst/>
                <a:latin typeface="Times New Roman" panose="02020603050405020304" pitchFamily="18" charset="0"/>
                <a:ea typeface="Times New Roman" panose="02020603050405020304" pitchFamily="18" charset="0"/>
              </a:rPr>
              <a:t>DEFLATION:</a:t>
            </a:r>
            <a:br>
              <a:rPr lang="en-IN" sz="4400" b="1"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7EDB735-173F-6F2F-BD48-60E40CE2DC28}"/>
              </a:ext>
            </a:extLst>
          </p:cNvPr>
          <p:cNvSpPr>
            <a:spLocks noGrp="1"/>
          </p:cNvSpPr>
          <p:nvPr>
            <p:ph idx="1"/>
          </p:nvPr>
        </p:nvSpPr>
        <p:spPr/>
        <p:txBody>
          <a:bodyPr/>
          <a:lstStyle/>
          <a:p>
            <a:pPr algn="just">
              <a:lnSpc>
                <a:spcPct val="150000"/>
              </a:lnSpc>
              <a:spcAft>
                <a:spcPts val="1000"/>
              </a:spcAft>
            </a:pPr>
            <a:r>
              <a:rPr lang="en-US" sz="1800" spc="5" dirty="0">
                <a:solidFill>
                  <a:srgbClr val="111111"/>
                </a:solidFill>
                <a:effectLst/>
                <a:highlight>
                  <a:srgbClr val="FFFFFF"/>
                </a:highlight>
                <a:latin typeface="Georgia" panose="02040502050405020303" pitchFamily="18" charset="0"/>
                <a:ea typeface="Calibri" panose="020F0502020204030204" pitchFamily="34" charset="0"/>
                <a:cs typeface="Arial" panose="020B0604020202020204" pitchFamily="34" charset="0"/>
              </a:rPr>
              <a:t>Deflation is a general decline in prices for goods and services, typically associated with a contraction in the supply of money and credit in the economy. During deflation, the purchasing power of currency rises over time.</a:t>
            </a:r>
          </a:p>
          <a:p>
            <a:pPr algn="just">
              <a:lnSpc>
                <a:spcPct val="150000"/>
              </a:lnSpc>
              <a:spcAft>
                <a:spcPts val="1000"/>
              </a:spcAft>
            </a:pPr>
            <a:endParaRPr lang="en-US" sz="1800" spc="5" dirty="0">
              <a:solidFill>
                <a:srgbClr val="111111"/>
              </a:solidFill>
              <a:highlight>
                <a:srgbClr val="FFFFFF"/>
              </a:highlight>
              <a:latin typeface="Georgia" panose="02040502050405020303" pitchFamily="18" charset="0"/>
              <a:ea typeface="Calibri" panose="020F0502020204030204" pitchFamily="34" charset="0"/>
              <a:cs typeface="Arial" panose="020B0604020202020204" pitchFamily="34" charset="0"/>
            </a:endParaRPr>
          </a:p>
          <a:p>
            <a:pPr algn="just"/>
            <a:r>
              <a:rPr lang="en-US" sz="1800" b="1" dirty="0">
                <a:solidFill>
                  <a:srgbClr val="000000"/>
                </a:solidFill>
                <a:effectLst/>
                <a:latin typeface="Georgia" panose="02040502050405020303" pitchFamily="18" charset="0"/>
                <a:ea typeface="Times New Roman" panose="02020603050405020304" pitchFamily="18" charset="0"/>
                <a:cs typeface="Open Sans" panose="020B0606030504020204" pitchFamily="34" charset="0"/>
              </a:rPr>
              <a:t>Deflation</a:t>
            </a:r>
            <a:r>
              <a:rPr lang="en-US" sz="1800" dirty="0">
                <a:solidFill>
                  <a:srgbClr val="000000"/>
                </a:solidFill>
                <a:effectLst/>
                <a:latin typeface="Georgia" panose="02040502050405020303" pitchFamily="18" charset="0"/>
                <a:ea typeface="Times New Roman" panose="02020603050405020304" pitchFamily="18" charset="0"/>
                <a:cs typeface="Open Sans" panose="020B0606030504020204" pitchFamily="34" charset="0"/>
              </a:rPr>
              <a:t> </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000000"/>
                </a:solidFill>
                <a:effectLst/>
                <a:latin typeface="Georgia" panose="02040502050405020303" pitchFamily="18" charset="0"/>
                <a:ea typeface="Times New Roman" panose="02020603050405020304" pitchFamily="18" charset="0"/>
                <a:cs typeface="Open Sans" panose="020B0606030504020204" pitchFamily="34" charset="0"/>
              </a:rPr>
              <a:t>is a long-term decline in asset and consumer prices. A sustained decline in </a:t>
            </a:r>
            <a:r>
              <a:rPr lang="en-US" sz="1800" u="sng" dirty="0">
                <a:solidFill>
                  <a:srgbClr val="000000"/>
                </a:solidFill>
                <a:effectLst/>
                <a:latin typeface="Georgia" panose="02040502050405020303" pitchFamily="18" charset="0"/>
                <a:ea typeface="Times New Roman" panose="02020603050405020304" pitchFamily="18" charset="0"/>
                <a:cs typeface="Open Sans" panose="020B0606030504020204" pitchFamily="34" charset="0"/>
              </a:rPr>
              <a:t>demand </a:t>
            </a:r>
            <a:r>
              <a:rPr lang="en-US" sz="1800" dirty="0">
                <a:solidFill>
                  <a:srgbClr val="000000"/>
                </a:solidFill>
                <a:effectLst/>
                <a:latin typeface="Georgia" panose="02040502050405020303" pitchFamily="18" charset="0"/>
                <a:ea typeface="Times New Roman" panose="02020603050405020304" pitchFamily="18" charset="0"/>
                <a:cs typeface="Open Sans" panose="020B0606030504020204" pitchFamily="34" charset="0"/>
              </a:rPr>
              <a:t>is what is actually responsible for the widespread deflation. </a:t>
            </a:r>
            <a:r>
              <a:rPr lang="en-US" sz="1800" b="1" dirty="0">
                <a:solidFill>
                  <a:srgbClr val="000000"/>
                </a:solidFill>
                <a:effectLst/>
                <a:latin typeface="Georgia" panose="02040502050405020303" pitchFamily="18" charset="0"/>
                <a:ea typeface="Times New Roman" panose="02020603050405020304" pitchFamily="18" charset="0"/>
                <a:cs typeface="Open Sans" panose="020B0606030504020204" pitchFamily="34" charset="0"/>
              </a:rPr>
              <a:t>Deflation</a:t>
            </a:r>
            <a:r>
              <a:rPr lang="en-US" sz="1800" dirty="0">
                <a:solidFill>
                  <a:srgbClr val="000000"/>
                </a:solidFill>
                <a:effectLst/>
                <a:latin typeface="Georgia" panose="02040502050405020303" pitchFamily="18" charset="0"/>
                <a:ea typeface="Times New Roman" panose="02020603050405020304" pitchFamily="18" charset="0"/>
                <a:cs typeface="Open Sans" panose="020B0606030504020204" pitchFamily="34" charset="0"/>
              </a:rPr>
              <a:t> is also called negative inflation. When the cost of goods and services rises, it is considered inflation, whereas when they fall, it is considered deflation.</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99203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FC971-CE4D-7491-D702-5E522032E77D}"/>
              </a:ext>
            </a:extLst>
          </p:cNvPr>
          <p:cNvSpPr>
            <a:spLocks noGrp="1"/>
          </p:cNvSpPr>
          <p:nvPr>
            <p:ph type="title"/>
          </p:nvPr>
        </p:nvSpPr>
        <p:spPr/>
        <p:txBody>
          <a:bodyPr/>
          <a:lstStyle/>
          <a:p>
            <a:r>
              <a:rPr lang="en-US" sz="4400" b="1" dirty="0">
                <a:effectLst/>
                <a:latin typeface="Times New Roman" panose="02020603050405020304" pitchFamily="18" charset="0"/>
                <a:ea typeface="Times New Roman" panose="02020603050405020304" pitchFamily="18" charset="0"/>
              </a:rPr>
              <a:t>EFFECTS OF DEFLATION:</a:t>
            </a:r>
            <a:br>
              <a:rPr lang="en-IN" sz="4400" b="1"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7FCF1DB-2DF1-6B88-73AD-53E2EA3B1BA2}"/>
              </a:ext>
            </a:extLst>
          </p:cNvPr>
          <p:cNvSpPr>
            <a:spLocks noGrp="1"/>
          </p:cNvSpPr>
          <p:nvPr>
            <p:ph idx="1"/>
          </p:nvPr>
        </p:nvSpPr>
        <p:spPr/>
        <p:txBody>
          <a:bodyPr>
            <a:normAutofit fontScale="62500" lnSpcReduction="20000"/>
          </a:bodyPr>
          <a:lstStyle/>
          <a:p>
            <a:pPr fontAlgn="base">
              <a:spcAft>
                <a:spcPts val="925"/>
              </a:spcAft>
            </a:pPr>
            <a:r>
              <a:rPr lang="en-US" sz="1800" dirty="0">
                <a:effectLst/>
                <a:latin typeface="Times New Roman" panose="02020603050405020304" pitchFamily="18" charset="0"/>
                <a:ea typeface="Times New Roman" panose="02020603050405020304" pitchFamily="18" charset="0"/>
              </a:rPr>
              <a:t>Deflation can damage the economy severely. There have been cases where countries never recovered from this economic condition. Some of the major impacts seen in the economy as a result of deflation are stated below:</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err="1">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 Change in customer spending pattern:</a:t>
            </a:r>
            <a:endParaRPr lang="en-IN" sz="18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r>
              <a:rPr lang="en-US" sz="1800" dirty="0">
                <a:effectLst/>
                <a:latin typeface="Times New Roman" panose="02020603050405020304" pitchFamily="18" charset="0"/>
                <a:ea typeface="Times New Roman" panose="02020603050405020304" pitchFamily="18" charset="0"/>
              </a:rPr>
              <a:t>Falling prices often has an unfavorable impact on the spending pattern of consumers. It encourages people to delay their purchases because of the expectation of further price fall in the future.</a:t>
            </a:r>
            <a:endParaRPr lang="en-IN" sz="1800" dirty="0">
              <a:effectLst/>
              <a:latin typeface="Times New Roman" panose="02020603050405020304" pitchFamily="18" charset="0"/>
              <a:ea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Demand for luxury goods such as TV or car reduces because people wait for the commodities to become cheaper. Thus, deflation leads to lower consumer spending.</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(ii) Cyclical unemployment:</a:t>
            </a:r>
            <a:endParaRPr lang="en-IN" sz="18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Deflation occurs due to fall in aggregate demand in the economy. This leads to business firms reducing their output levels which results in laying off of labors. As consumers delay spending while waiting for the prices of commodities to fall, economic activities decline, and this gives rise to unemployment.</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(iii) Decline in business revenue:</a:t>
            </a:r>
            <a:endParaRPr lang="en-IN" sz="18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Business firms significantly reduce prices of the produced commodities in order to stay competitive against the falling prices in the economy. Subsequently, revenues earned by these firms start declining.</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(vi) Increase in real value of debt:</a:t>
            </a:r>
            <a:endParaRPr lang="en-IN" sz="18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During the period of deflation, debtors face a difficult time in paying off their debts. Business firms as well as individuals have to give up larger portion of their disposable income for debt payment. This is because, during deflation, firms are likely to earn less profit, and individuals face the problem of lower wages rates. Thus, deflation increases the real value of money and the real value of debt. </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74262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48CE-22DD-0AD5-674D-829669A93F59}"/>
              </a:ext>
            </a:extLst>
          </p:cNvPr>
          <p:cNvSpPr>
            <a:spLocks noGrp="1"/>
          </p:cNvSpPr>
          <p:nvPr>
            <p:ph type="title"/>
          </p:nvPr>
        </p:nvSpPr>
        <p:spPr/>
        <p:txBody>
          <a:bodyPr/>
          <a:lstStyle/>
          <a:p>
            <a:r>
              <a:rPr lang="en-US" sz="4400" b="1" dirty="0">
                <a:effectLst/>
                <a:latin typeface="Times New Roman" panose="02020603050405020304" pitchFamily="18" charset="0"/>
                <a:ea typeface="Times New Roman" panose="02020603050405020304" pitchFamily="18" charset="0"/>
              </a:rPr>
              <a:t>CAUSES OF DEFLATION:</a:t>
            </a:r>
            <a:br>
              <a:rPr lang="en-IN" sz="4400" b="1"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150692F-905F-A0A9-FC49-E5093AFBBC97}"/>
              </a:ext>
            </a:extLst>
          </p:cNvPr>
          <p:cNvSpPr>
            <a:spLocks noGrp="1"/>
          </p:cNvSpPr>
          <p:nvPr>
            <p:ph idx="1"/>
          </p:nvPr>
        </p:nvSpPr>
        <p:spPr/>
        <p:txBody>
          <a:bodyPr>
            <a:normAutofit fontScale="62500" lnSpcReduction="20000"/>
          </a:bodyPr>
          <a:lstStyle/>
          <a:p>
            <a:pPr fontAlgn="base">
              <a:spcAft>
                <a:spcPts val="925"/>
              </a:spcAft>
            </a:pPr>
            <a:r>
              <a:rPr lang="en-US" sz="1800" dirty="0">
                <a:effectLst/>
                <a:latin typeface="Times New Roman" panose="02020603050405020304" pitchFamily="18" charset="0"/>
                <a:ea typeface="Times New Roman" panose="02020603050405020304" pitchFamily="18" charset="0"/>
              </a:rPr>
              <a:t>Deflation is often caused due to reduced supply of money. But, it may also result due to a decline in personal, governmental, or investment spending. There are other economic factors that lead to the phenomena of declining prices. Some of the factors contributing to deflation are stated below:</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err="1">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 Increased productivity of the firms:</a:t>
            </a:r>
            <a:endParaRPr lang="en-IN" sz="18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Businesses and manufacturing firms become more productive through new and innovative processes of production. As efficiency increases, the stock level of goods and commodities increases. To sell more and reduce stock levels, producers reduce the price level of goods and services. This may have a profound effect on the entire economy, leading to deflation.</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(ii) Decrease in money supply:</a:t>
            </a:r>
            <a:endParaRPr lang="en-IN" sz="18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Deflation occurs when money supply is slower than the supply of commodities. Prices decline because there is limited money flow in the economy. So, business firms accept lower prices for goods and services in order to earn as much as they can.</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(iii) Fall in aggregate demand:</a:t>
            </a:r>
            <a:endParaRPr lang="en-IN" sz="18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Aggregate demand falls when people demand less of the goods and services. This occurs when people hoard money with an expectation of further rise in the value of money. Producers are thus forced to reduce the price of commodities in order to avoid profit decline and piling up of inventories. This results in deflation in the economy.</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555"/>
              </a:spcAft>
            </a:pPr>
            <a:r>
              <a:rPr lang="en-US" sz="18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(iv) Change in structure of capital markets:</a:t>
            </a:r>
            <a:endParaRPr lang="en-IN" sz="18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To compete in a market, producers try to sell their products at a lower price than their competitors. The increase in demand can help them get a return on their investment later, but this needs more investment to begin with.</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739646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5" descr="Description: phillips-curve2">
            <a:extLst>
              <a:ext uri="{FF2B5EF4-FFF2-40B4-BE49-F238E27FC236}">
                <a16:creationId xmlns:a16="http://schemas.microsoft.com/office/drawing/2014/main" id="{1BB17A08-0A2D-35E2-A8A3-74B9BCE64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421" y="1479480"/>
            <a:ext cx="333375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1" descr="Description: stagflation graph">
            <a:extLst>
              <a:ext uri="{FF2B5EF4-FFF2-40B4-BE49-F238E27FC236}">
                <a16:creationId xmlns:a16="http://schemas.microsoft.com/office/drawing/2014/main" id="{07F23C54-506F-C47F-1F55-A5CF1A8A4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36506"/>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2424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1E807-DF3A-EADB-76C9-DAF3593F867B}"/>
              </a:ext>
            </a:extLst>
          </p:cNvPr>
          <p:cNvSpPr>
            <a:spLocks noGrp="1"/>
          </p:cNvSpPr>
          <p:nvPr>
            <p:ph type="title"/>
          </p:nvPr>
        </p:nvSpPr>
        <p:spPr/>
        <p:txBody>
          <a:bodyPr/>
          <a:lstStyle/>
          <a:p>
            <a:r>
              <a:rPr lang="en-US" sz="4400" b="1" dirty="0">
                <a:solidFill>
                  <a:srgbClr val="4472C4"/>
                </a:solidFill>
                <a:effectLst/>
                <a:latin typeface="Times New Roman" panose="02020603050405020304" pitchFamily="18" charset="0"/>
                <a:ea typeface="Times New Roman" panose="02020603050405020304" pitchFamily="18" charset="0"/>
                <a:cs typeface="Times New Roman" panose="02020603050405020304" pitchFamily="18" charset="0"/>
              </a:rPr>
              <a:t>CAUSES OF STAGFLATION:</a:t>
            </a:r>
            <a:br>
              <a:rPr lang="en-IN" sz="44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362CDDD-48F6-DBD6-EC60-D1959595092C}"/>
              </a:ext>
            </a:extLst>
          </p:cNvPr>
          <p:cNvSpPr>
            <a:spLocks noGrp="1"/>
          </p:cNvSpPr>
          <p:nvPr>
            <p:ph idx="1"/>
          </p:nvPr>
        </p:nvSpPr>
        <p:spPr/>
        <p:txBody>
          <a:bodyPr>
            <a:normAutofit fontScale="92500" lnSpcReduction="10000"/>
          </a:bodyPr>
          <a:lstStyle/>
          <a:p>
            <a:pPr fontAlgn="base">
              <a:spcAft>
                <a:spcPts val="925"/>
              </a:spcAft>
            </a:pPr>
            <a:r>
              <a:rPr lang="en-US" sz="1800" dirty="0">
                <a:effectLst/>
                <a:latin typeface="Times New Roman" panose="02020603050405020304" pitchFamily="18" charset="0"/>
                <a:ea typeface="Times New Roman" panose="02020603050405020304" pitchFamily="18" charset="0"/>
              </a:rPr>
              <a:t>Economists have identified two major explanations for the occurrence of stagflation. They believe that stagflation occurs as a result of supply side shock, and inappropriate macroeconomic policies.</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200"/>
              </a:spcBef>
              <a:spcAft>
                <a:spcPts val="555"/>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Supply side shock:</a:t>
            </a: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Stagflation occurs when productive capacity of an economy reduces due to supply side shock. Supply shock is the unfavorable disturbances in the supply chain due to rise in price of goods.</a:t>
            </a:r>
            <a:endParaRPr lang="en-IN" sz="1800" dirty="0">
              <a:effectLst/>
              <a:latin typeface="Times New Roman" panose="02020603050405020304" pitchFamily="18" charset="0"/>
              <a:ea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For instance, increase in prices slows down economic growth by affecting production and producers. When cost of production becomes high, production itself becomes costly and reduces profit levels of the manufacturing firms.</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200"/>
              </a:spcBef>
              <a:spcAft>
                <a:spcPts val="555"/>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(ii) Inappropriate macroeconomic policies:</a:t>
            </a: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Stagflation and inflation can occur simultaneously because of inappropriate macroeconomic policies.</a:t>
            </a:r>
            <a:endParaRPr lang="en-IN" sz="1800" dirty="0">
              <a:effectLst/>
              <a:latin typeface="Times New Roman" panose="02020603050405020304" pitchFamily="18" charset="0"/>
              <a:ea typeface="Times New Roman" panose="02020603050405020304" pitchFamily="18" charset="0"/>
            </a:endParaRPr>
          </a:p>
          <a:p>
            <a:pPr fontAlgn="base">
              <a:spcAft>
                <a:spcPts val="925"/>
              </a:spcAft>
            </a:pPr>
            <a:r>
              <a:rPr lang="en-US" sz="1800" dirty="0">
                <a:effectLst/>
                <a:latin typeface="Times New Roman" panose="02020603050405020304" pitchFamily="18" charset="0"/>
                <a:ea typeface="Times New Roman" panose="02020603050405020304" pitchFamily="18" charset="0"/>
              </a:rPr>
              <a:t>For instance, the excess of money supply in the market leads to inflation. This happens when the central authority allows more cash in the economy. Similarly, when government imposes excessive regulation over goods and labor markets, it results in stagnation.</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299734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8303-158C-7F13-0A50-C9D39D642030}"/>
              </a:ext>
            </a:extLst>
          </p:cNvPr>
          <p:cNvSpPr>
            <a:spLocks noGrp="1"/>
          </p:cNvSpPr>
          <p:nvPr>
            <p:ph type="title"/>
          </p:nvPr>
        </p:nvSpPr>
        <p:spPr>
          <a:xfrm>
            <a:off x="1013792" y="263387"/>
            <a:ext cx="10340008" cy="1427301"/>
          </a:xfrm>
        </p:spPr>
        <p:txBody>
          <a:bodyPr>
            <a:normAutofit fontScale="90000"/>
          </a:bodyPr>
          <a:lstStyle/>
          <a:p>
            <a:pPr>
              <a:lnSpc>
                <a:spcPct val="115000"/>
              </a:lnSpc>
              <a:spcAft>
                <a:spcPts val="1000"/>
              </a:spcAft>
            </a:pPr>
            <a:br>
              <a:rPr lang="en-IN" sz="4400" dirty="0">
                <a:effectLst/>
                <a:latin typeface="Calibri" panose="020F0502020204030204" pitchFamily="34" charset="0"/>
                <a:ea typeface="Calibri" panose="020F0502020204030204" pitchFamily="34" charset="0"/>
                <a:cs typeface="Times New Roman" panose="02020603050405020304" pitchFamily="18" charset="0"/>
              </a:rPr>
            </a:br>
            <a:r>
              <a:rPr lang="en-US" sz="44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STAGFLATION – PHILIPS CURVE</a:t>
            </a:r>
            <a:br>
              <a:rPr lang="en-IN" sz="4400" b="1"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1E9499A-00D9-6075-9A79-7BDFED2C9F23}"/>
              </a:ext>
            </a:extLst>
          </p:cNvPr>
          <p:cNvSpPr>
            <a:spLocks noGrp="1"/>
          </p:cNvSpPr>
          <p:nvPr>
            <p:ph idx="1"/>
          </p:nvPr>
        </p:nvSpPr>
        <p:spPr/>
        <p:txBody>
          <a:bodyPr/>
          <a:lstStyle/>
          <a:p>
            <a:pPr fontAlgn="base">
              <a:spcAft>
                <a:spcPts val="925"/>
              </a:spcAft>
            </a:pPr>
            <a:r>
              <a:rPr lang="en-US" sz="1800" dirty="0">
                <a:effectLst/>
                <a:latin typeface="Times New Roman" panose="02020603050405020304" pitchFamily="18" charset="0"/>
                <a:ea typeface="Times New Roman" panose="02020603050405020304" pitchFamily="18" charset="0"/>
              </a:rPr>
              <a:t>Stagflation is an economic cycle in which there is high rate of inflation and stagnation. Inflation is when prices of commodities are at an increasing state. Stagnation occurs when an economy faces slow economic growth rate (decline in production).</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78218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8123A5-DF33-99E1-9784-B21B3FF68634}"/>
              </a:ext>
            </a:extLst>
          </p:cNvPr>
          <p:cNvSpPr txBox="1"/>
          <p:nvPr/>
        </p:nvSpPr>
        <p:spPr>
          <a:xfrm>
            <a:off x="434715" y="0"/>
            <a:ext cx="11707061" cy="7199663"/>
          </a:xfrm>
          <a:prstGeom prst="rect">
            <a:avLst/>
          </a:prstGeom>
          <a:noFill/>
        </p:spPr>
        <p:txBody>
          <a:bodyPr wrap="square">
            <a:spAutoFit/>
          </a:bodyPr>
          <a:lstStyle/>
          <a:p>
            <a:pPr marL="342900" lvl="0" indent="-342900" algn="just">
              <a:lnSpc>
                <a:spcPct val="150000"/>
              </a:lnSpc>
              <a:buFont typeface="Symbol" panose="05050102010706020507" pitchFamily="18" charset="2"/>
              <a:buChar char=""/>
              <a:tabLst>
                <a:tab pos="228600" algn="l"/>
              </a:tabLst>
            </a:pP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tabLst>
                <a:tab pos="228600" algn="l"/>
              </a:tabLs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Normative statement</a:t>
            </a:r>
            <a:r>
              <a:rPr lang="en-IN" sz="1600" dirty="0">
                <a:effectLst/>
                <a:latin typeface="Times New Roman" pitchFamily="18" charset="0"/>
                <a:ea typeface="Times New Roman" pitchFamily="18" charset="0"/>
                <a:cs typeface="Times New Roman" pitchFamily="18" charset="0"/>
              </a:rPr>
              <a:t>: </a:t>
            </a:r>
            <a:r>
              <a:rPr lang="en-GB" sz="1600" b="0" i="0" dirty="0">
                <a:solidFill>
                  <a:srgbClr val="4D5156"/>
                </a:solidFill>
                <a:effectLst/>
                <a:highlight>
                  <a:srgbClr val="FFFFFF"/>
                </a:highlight>
                <a:latin typeface="Google Sans"/>
              </a:rPr>
              <a:t>Managerial economics is </a:t>
            </a:r>
            <a:r>
              <a:rPr lang="en-GB" sz="1600" b="0" i="0" dirty="0">
                <a:solidFill>
                  <a:srgbClr val="040C28"/>
                </a:solidFill>
                <a:effectLst/>
                <a:highlight>
                  <a:srgbClr val="D3E3FD"/>
                </a:highlight>
                <a:latin typeface="Google Sans"/>
              </a:rPr>
              <a:t>normative</a:t>
            </a:r>
            <a:r>
              <a:rPr lang="en-GB" sz="1600" b="0" i="0" dirty="0">
                <a:solidFill>
                  <a:srgbClr val="4D5156"/>
                </a:solidFill>
                <a:effectLst/>
                <a:highlight>
                  <a:srgbClr val="FFFFFF"/>
                </a:highlight>
                <a:latin typeface="Google Sans"/>
              </a:rPr>
              <a:t> in nature. It offers recommendations and prescriptions for decision-making. Instead of just describing how things work, it tells you what you need to do to reach your goals. Managers use this approach to handle challenges and make good decisions.</a:t>
            </a:r>
            <a:endParaRPr lang="en-IN" sz="1600" dirty="0">
              <a:effectLst/>
              <a:latin typeface="Times New Roman" pitchFamily="18" charset="0"/>
              <a:ea typeface="Times New Roman" pitchFamily="18" charset="0"/>
              <a:cs typeface="Times New Roman" pitchFamily="18" charset="0"/>
            </a:endParaRPr>
          </a:p>
          <a:p>
            <a:pPr marL="342900" lvl="0" indent="-342900" algn="just">
              <a:lnSpc>
                <a:spcPct val="150000"/>
              </a:lnSpc>
              <a:buFont typeface="Symbol" panose="05050102010706020507" pitchFamily="18" charset="2"/>
              <a:buChar char=""/>
              <a:tabLst>
                <a:tab pos="228600" algn="l"/>
              </a:tabLst>
            </a:pPr>
            <a:r>
              <a:rPr lang="en-IN" sz="1600" dirty="0">
                <a:effectLst/>
                <a:latin typeface="Times New Roman" pitchFamily="18" charset="0"/>
                <a:ea typeface="Times New Roman" pitchFamily="18" charset="0"/>
                <a:cs typeface="Times New Roman" pitchFamily="18" charset="0"/>
              </a:rPr>
              <a:t>usually includes (or) implies the words ‘ought’ (or) ‘should’. They reflect peoples moral attitudes are expressions of what a term of people should do.</a:t>
            </a:r>
          </a:p>
          <a:p>
            <a:pPr marL="114300" algn="just">
              <a:lnSpc>
                <a:spcPct val="150000"/>
              </a:lnSpc>
              <a:tabLst>
                <a:tab pos="228600" algn="l"/>
              </a:tabLst>
            </a:pPr>
            <a:r>
              <a:rPr lang="en-IN" sz="1600" dirty="0" err="1">
                <a:effectLst/>
                <a:latin typeface="Times New Roman" pitchFamily="18" charset="0"/>
                <a:ea typeface="Times New Roman" pitchFamily="18" charset="0"/>
                <a:cs typeface="Times New Roman" pitchFamily="18" charset="0"/>
              </a:rPr>
              <a:t>Eg</a:t>
            </a:r>
            <a:r>
              <a:rPr lang="en-IN" sz="1600" dirty="0">
                <a:effectLst/>
                <a:latin typeface="Times New Roman" pitchFamily="18" charset="0"/>
                <a:ea typeface="Times New Roman" pitchFamily="18" charset="0"/>
                <a:cs typeface="Times New Roman" pitchFamily="18" charset="0"/>
              </a:rPr>
              <a:t>: It deals with statements such as ‘Government of India should open up the economy’  such statements are based on value judgment and express views of what is good (or) bad,  right (or) wrong. One problem with normative statement is that they cannot be verified by looking at the facts, because they mostly deal with the future.   </a:t>
            </a:r>
          </a:p>
          <a:p>
            <a:pPr marL="342900" lvl="0" indent="-342900" algn="just">
              <a:lnSpc>
                <a:spcPct val="150000"/>
              </a:lnSpc>
              <a:buFont typeface="Symbol" panose="05050102010706020507" pitchFamily="18" charset="2"/>
              <a:buChar char=""/>
              <a:tabLst>
                <a:tab pos="228600" algn="l"/>
              </a:tabLst>
            </a:pPr>
            <a:r>
              <a:rPr lang="en-IN" sz="1600" b="1" dirty="0">
                <a:effectLst/>
                <a:latin typeface="Times New Roman" pitchFamily="18" charset="0"/>
                <a:ea typeface="Times New Roman" pitchFamily="18" charset="0"/>
                <a:cs typeface="Times New Roman" pitchFamily="18" charset="0"/>
              </a:rPr>
              <a:t>Applied in nature</a:t>
            </a:r>
            <a:r>
              <a:rPr lang="en-IN" sz="1600" dirty="0">
                <a:effectLst/>
                <a:latin typeface="Times New Roman" pitchFamily="18" charset="0"/>
                <a:ea typeface="Times New Roman" pitchFamily="18" charset="0"/>
                <a:cs typeface="Times New Roman" pitchFamily="18" charset="0"/>
              </a:rPr>
              <a:t>: Models are built to reflect the </a:t>
            </a:r>
            <a:r>
              <a:rPr lang="en-IN" sz="1600" b="1" dirty="0">
                <a:solidFill>
                  <a:srgbClr val="0070C0"/>
                </a:solidFill>
                <a:effectLst/>
                <a:latin typeface="Times New Roman" pitchFamily="18" charset="0"/>
                <a:ea typeface="Times New Roman" pitchFamily="18" charset="0"/>
                <a:cs typeface="Times New Roman" pitchFamily="18" charset="0"/>
              </a:rPr>
              <a:t>real life complex business situations</a:t>
            </a:r>
            <a:r>
              <a:rPr lang="en-IN" sz="1600" dirty="0">
                <a:effectLst/>
                <a:latin typeface="Times New Roman" pitchFamily="18" charset="0"/>
                <a:ea typeface="Times New Roman" pitchFamily="18" charset="0"/>
                <a:cs typeface="Times New Roman" pitchFamily="18" charset="0"/>
              </a:rPr>
              <a:t>, these models are of immense help to manage for decision making. In managerial economics we also </a:t>
            </a:r>
            <a:r>
              <a:rPr lang="en-IN" sz="1600" b="1" dirty="0">
                <a:solidFill>
                  <a:srgbClr val="0070C0"/>
                </a:solidFill>
                <a:effectLst/>
                <a:latin typeface="Times New Roman" pitchFamily="18" charset="0"/>
                <a:ea typeface="Times New Roman" pitchFamily="18" charset="0"/>
                <a:cs typeface="Times New Roman" pitchFamily="18" charset="0"/>
              </a:rPr>
              <a:t>employ case study method to conceptualize the problem</a:t>
            </a:r>
            <a:r>
              <a:rPr lang="en-IN" sz="1600" dirty="0">
                <a:effectLst/>
                <a:latin typeface="Times New Roman" pitchFamily="18" charset="0"/>
                <a:ea typeface="Times New Roman" pitchFamily="18" charset="0"/>
                <a:cs typeface="Times New Roman" pitchFamily="18" charset="0"/>
              </a:rPr>
              <a:t>, identify the alternatives and determine the best course of action.</a:t>
            </a:r>
          </a:p>
          <a:p>
            <a:pPr marL="342900" lvl="0" indent="-342900" algn="just">
              <a:lnSpc>
                <a:spcPct val="150000"/>
              </a:lnSpc>
              <a:buFont typeface="Symbol" panose="05050102010706020507" pitchFamily="18" charset="2"/>
              <a:buChar char=""/>
              <a:tabLst>
                <a:tab pos="228600" algn="l"/>
              </a:tabLst>
            </a:pPr>
            <a:r>
              <a:rPr lang="en-IN" sz="1600" b="1" dirty="0">
                <a:effectLst/>
                <a:latin typeface="Times New Roman" pitchFamily="18" charset="0"/>
                <a:ea typeface="Times New Roman" pitchFamily="18" charset="0"/>
                <a:cs typeface="Times New Roman" pitchFamily="18" charset="0"/>
              </a:rPr>
              <a:t>To Evaluate each alternatives</a:t>
            </a:r>
            <a:r>
              <a:rPr lang="en-IN" sz="1600" dirty="0">
                <a:effectLst/>
                <a:latin typeface="Times New Roman" pitchFamily="18" charset="0"/>
                <a:ea typeface="Times New Roman" pitchFamily="18" charset="0"/>
                <a:cs typeface="Times New Roman" pitchFamily="18" charset="0"/>
              </a:rPr>
              <a:t>: Managerial economics provides an opportunity to evaluate each alternatives in terms of its </a:t>
            </a:r>
            <a:r>
              <a:rPr lang="en-IN" sz="1600" b="1" dirty="0">
                <a:solidFill>
                  <a:srgbClr val="0070C0"/>
                </a:solidFill>
                <a:effectLst/>
                <a:latin typeface="Times New Roman" pitchFamily="18" charset="0"/>
                <a:ea typeface="Times New Roman" pitchFamily="18" charset="0"/>
                <a:cs typeface="Times New Roman" pitchFamily="18" charset="0"/>
              </a:rPr>
              <a:t>costs and revenues</a:t>
            </a:r>
            <a:r>
              <a:rPr lang="en-IN" sz="1600" dirty="0">
                <a:effectLst/>
                <a:latin typeface="Times New Roman" pitchFamily="18" charset="0"/>
                <a:ea typeface="Times New Roman" pitchFamily="18" charset="0"/>
                <a:cs typeface="Times New Roman" pitchFamily="18" charset="0"/>
              </a:rPr>
              <a:t>. The managerial economist can decide which is the </a:t>
            </a:r>
            <a:r>
              <a:rPr lang="en-IN" sz="1600" b="1" dirty="0">
                <a:solidFill>
                  <a:srgbClr val="0070C0"/>
                </a:solidFill>
                <a:effectLst/>
                <a:latin typeface="Times New Roman" pitchFamily="18" charset="0"/>
                <a:ea typeface="Times New Roman" pitchFamily="18" charset="0"/>
                <a:cs typeface="Times New Roman" pitchFamily="18" charset="0"/>
              </a:rPr>
              <a:t>better alternative to maximize the profits for the firm. </a:t>
            </a:r>
          </a:p>
          <a:p>
            <a:pPr marL="342900" lvl="0" indent="-342900" algn="just">
              <a:lnSpc>
                <a:spcPct val="150000"/>
              </a:lnSpc>
              <a:buFont typeface="Symbol" panose="05050102010706020507" pitchFamily="18" charset="2"/>
              <a:buChar char=""/>
              <a:tabLst>
                <a:tab pos="228600" algn="l"/>
              </a:tabLst>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Interdisciplinary</a:t>
            </a:r>
            <a:r>
              <a:rPr lang="en-IN" sz="1600" dirty="0">
                <a:effectLst/>
                <a:latin typeface="Times New Roman" pitchFamily="18" charset="0"/>
                <a:ea typeface="Times New Roman" pitchFamily="18" charset="0"/>
                <a:cs typeface="Times New Roman" pitchFamily="18" charset="0"/>
              </a:rPr>
              <a:t>: The contents tools, techniques of managerial economics are </a:t>
            </a:r>
            <a:r>
              <a:rPr lang="en-IN" sz="1600" b="1" dirty="0">
                <a:solidFill>
                  <a:srgbClr val="0070C0"/>
                </a:solidFill>
                <a:effectLst/>
                <a:latin typeface="Times New Roman" pitchFamily="18" charset="0"/>
                <a:ea typeface="Times New Roman" pitchFamily="18" charset="0"/>
                <a:cs typeface="Times New Roman" pitchFamily="18" charset="0"/>
              </a:rPr>
              <a:t>drawn from different subjects </a:t>
            </a:r>
            <a:r>
              <a:rPr lang="en-IN" sz="1600" dirty="0">
                <a:effectLst/>
                <a:latin typeface="Times New Roman" pitchFamily="18" charset="0"/>
                <a:ea typeface="Times New Roman" pitchFamily="18" charset="0"/>
                <a:cs typeface="Times New Roman" pitchFamily="18" charset="0"/>
              </a:rPr>
              <a:t>such as economics, Management, Mathematics, Statistics, Psychology, Organizational </a:t>
            </a:r>
            <a:r>
              <a:rPr lang="en-IN" sz="1600" dirty="0" err="1">
                <a:effectLst/>
                <a:latin typeface="Times New Roman" pitchFamily="18" charset="0"/>
                <a:ea typeface="Times New Roman" pitchFamily="18" charset="0"/>
                <a:cs typeface="Times New Roman" pitchFamily="18" charset="0"/>
              </a:rPr>
              <a:t>Behavior</a:t>
            </a:r>
            <a:r>
              <a:rPr lang="en-IN" sz="1600" dirty="0">
                <a:effectLst/>
                <a:latin typeface="Times New Roman" pitchFamily="18" charset="0"/>
                <a:ea typeface="Times New Roman" pitchFamily="18" charset="0"/>
                <a:cs typeface="Times New Roman" pitchFamily="18" charset="0"/>
              </a:rPr>
              <a:t>, Sociology etc.</a:t>
            </a:r>
          </a:p>
          <a:p>
            <a:pPr marL="342900" lvl="0" indent="-342900" algn="just">
              <a:lnSpc>
                <a:spcPct val="150000"/>
              </a:lnSpc>
              <a:spcAft>
                <a:spcPts val="1000"/>
              </a:spcAft>
              <a:buFont typeface="Symbol" panose="05050102010706020507" pitchFamily="18" charset="2"/>
              <a:buChar char=""/>
              <a:tabLst>
                <a:tab pos="228600" algn="l"/>
              </a:tabLst>
            </a:pPr>
            <a:r>
              <a:rPr lang="en-IN" sz="1600" b="1" dirty="0">
                <a:effectLst/>
                <a:latin typeface="Times New Roman" pitchFamily="18" charset="0"/>
                <a:ea typeface="Times New Roman" pitchFamily="18" charset="0"/>
                <a:cs typeface="Times New Roman" pitchFamily="18" charset="0"/>
              </a:rPr>
              <a:t>Assumptions &amp; Limitations</a:t>
            </a:r>
            <a:r>
              <a:rPr lang="en-IN" sz="1600" dirty="0">
                <a:effectLst/>
                <a:latin typeface="Times New Roman" pitchFamily="18" charset="0"/>
                <a:ea typeface="Times New Roman" pitchFamily="18" charset="0"/>
                <a:cs typeface="Times New Roman" pitchFamily="18" charset="0"/>
              </a:rPr>
              <a:t>: Every concepts and theory of Managerial economics is based on </a:t>
            </a:r>
            <a:r>
              <a:rPr lang="en-IN" sz="1600" b="1" dirty="0">
                <a:solidFill>
                  <a:srgbClr val="0070C0"/>
                </a:solidFill>
                <a:effectLst/>
                <a:latin typeface="Times New Roman" pitchFamily="18" charset="0"/>
                <a:ea typeface="Times New Roman" pitchFamily="18" charset="0"/>
                <a:cs typeface="Times New Roman" pitchFamily="18" charset="0"/>
              </a:rPr>
              <a:t>certain assumptions and as such their validity is not universal.   </a:t>
            </a:r>
          </a:p>
          <a:p>
            <a:pPr marL="342900" lvl="0" indent="-342900" algn="just">
              <a:lnSpc>
                <a:spcPct val="150000"/>
              </a:lnSpc>
              <a:spcAft>
                <a:spcPts val="1000"/>
              </a:spcAft>
              <a:buFont typeface="Symbol" panose="05050102010706020507" pitchFamily="18" charset="2"/>
              <a:buChar char=""/>
              <a:tabLst>
                <a:tab pos="228600" algn="l"/>
              </a:tabLst>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587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41CD-C81E-BFB3-8DD8-D0F8CBC35AEC}"/>
              </a:ext>
            </a:extLst>
          </p:cNvPr>
          <p:cNvSpPr>
            <a:spLocks noGrp="1"/>
          </p:cNvSpPr>
          <p:nvPr>
            <p:ph type="title"/>
          </p:nvPr>
        </p:nvSpPr>
        <p:spPr>
          <a:xfrm>
            <a:off x="677334" y="609600"/>
            <a:ext cx="8596668" cy="664723"/>
          </a:xfrm>
        </p:spPr>
        <p:txBody>
          <a:bodyPr>
            <a:normAutofit fontScale="90000"/>
          </a:bodyPr>
          <a:lstStyle/>
          <a:p>
            <a:r>
              <a:rPr lang="en-IN" dirty="0"/>
              <a:t>National income</a:t>
            </a:r>
          </a:p>
        </p:txBody>
      </p:sp>
      <p:sp>
        <p:nvSpPr>
          <p:cNvPr id="3" name="Content Placeholder 2">
            <a:extLst>
              <a:ext uri="{FF2B5EF4-FFF2-40B4-BE49-F238E27FC236}">
                <a16:creationId xmlns:a16="http://schemas.microsoft.com/office/drawing/2014/main" id="{5182504B-3022-08E2-E565-CB527B167345}"/>
              </a:ext>
            </a:extLst>
          </p:cNvPr>
          <p:cNvSpPr>
            <a:spLocks noGrp="1"/>
          </p:cNvSpPr>
          <p:nvPr>
            <p:ph idx="1"/>
          </p:nvPr>
        </p:nvSpPr>
        <p:spPr>
          <a:xfrm>
            <a:off x="721108" y="1391055"/>
            <a:ext cx="9278926" cy="4572485"/>
          </a:xfrm>
        </p:spPr>
        <p:txBody>
          <a:bodyPr>
            <a:normAutofit fontScale="85000" lnSpcReduction="20000"/>
          </a:bodyPr>
          <a:lstStyle/>
          <a:p>
            <a:r>
              <a:rPr lang="en-GB" sz="2800" b="0" i="0" dirty="0">
                <a:solidFill>
                  <a:srgbClr val="1F1F1F"/>
                </a:solidFill>
                <a:effectLst/>
                <a:latin typeface="Google Sans"/>
              </a:rPr>
              <a:t>National income is referred to as </a:t>
            </a:r>
            <a:r>
              <a:rPr lang="en-GB" sz="2800" b="0" i="0" dirty="0">
                <a:solidFill>
                  <a:srgbClr val="040C28"/>
                </a:solidFill>
                <a:effectLst/>
                <a:latin typeface="Google Sans"/>
              </a:rPr>
              <a:t>the total monetary value of all services and goods that are produced by a nation during a period of time</a:t>
            </a:r>
            <a:r>
              <a:rPr lang="en-GB" sz="2800" b="0" i="0" dirty="0">
                <a:solidFill>
                  <a:srgbClr val="1F1F1F"/>
                </a:solidFill>
                <a:effectLst/>
                <a:latin typeface="Google Sans"/>
              </a:rPr>
              <a:t>. </a:t>
            </a:r>
          </a:p>
          <a:p>
            <a:r>
              <a:rPr lang="en-GB" sz="2800" b="0" i="0" dirty="0">
                <a:solidFill>
                  <a:srgbClr val="1F1F1F"/>
                </a:solidFill>
                <a:effectLst/>
                <a:latin typeface="Google Sans"/>
              </a:rPr>
              <a:t>In other words, it is the sum of all the factor income that is generated during a production year. National income serves as an indicator of the nation's economic activity.</a:t>
            </a:r>
          </a:p>
          <a:p>
            <a:r>
              <a:rPr lang="en-GB" sz="2800" dirty="0">
                <a:highlight>
                  <a:srgbClr val="FFFF00"/>
                </a:highlight>
              </a:rPr>
              <a:t>According to Marshall: </a:t>
            </a:r>
            <a:r>
              <a:rPr lang="en-GB" sz="2800" dirty="0"/>
              <a:t>―The labour and capital of a country acting on its natural resources produce annually a certain net aggregate of commodities, material and immaterial including services of all kinds. This is the true net annual income or revenue of the country or national dividend.</a:t>
            </a:r>
          </a:p>
          <a:p>
            <a:r>
              <a:rPr lang="en-GB" sz="2800" dirty="0"/>
              <a:t>‖ In this definition, the word ‗net‘ refers to deductions from the gross national income in respect of depreciation and wearing out of machines. And to this, must be added income from abroad.</a:t>
            </a:r>
            <a:endParaRPr lang="en-IN" sz="2800" dirty="0"/>
          </a:p>
        </p:txBody>
      </p:sp>
    </p:spTree>
    <p:extLst>
      <p:ext uri="{BB962C8B-B14F-4D97-AF65-F5344CB8AC3E}">
        <p14:creationId xmlns:p14="http://schemas.microsoft.com/office/powerpoint/2010/main" val="4204777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0A57-FD9E-484B-84F1-1C1268E0F163}"/>
              </a:ext>
            </a:extLst>
          </p:cNvPr>
          <p:cNvSpPr>
            <a:spLocks noGrp="1"/>
          </p:cNvSpPr>
          <p:nvPr>
            <p:ph type="title"/>
          </p:nvPr>
        </p:nvSpPr>
        <p:spPr>
          <a:xfrm>
            <a:off x="677334" y="609600"/>
            <a:ext cx="8596668" cy="888460"/>
          </a:xfrm>
        </p:spPr>
        <p:txBody>
          <a:bodyPr/>
          <a:lstStyle/>
          <a:p>
            <a:r>
              <a:rPr lang="en-IN" dirty="0"/>
              <a:t>Circular flow of national income</a:t>
            </a:r>
          </a:p>
        </p:txBody>
      </p:sp>
      <p:pic>
        <p:nvPicPr>
          <p:cNvPr id="4" name="Picture 3">
            <a:extLst>
              <a:ext uri="{FF2B5EF4-FFF2-40B4-BE49-F238E27FC236}">
                <a16:creationId xmlns:a16="http://schemas.microsoft.com/office/drawing/2014/main" id="{B4BBB552-1651-6932-0EE7-6F55853CFB5B}"/>
              </a:ext>
            </a:extLst>
          </p:cNvPr>
          <p:cNvPicPr>
            <a:picLocks noChangeAspect="1"/>
          </p:cNvPicPr>
          <p:nvPr/>
        </p:nvPicPr>
        <p:blipFill>
          <a:blip r:embed="rId2"/>
          <a:stretch>
            <a:fillRect/>
          </a:stretch>
        </p:blipFill>
        <p:spPr>
          <a:xfrm>
            <a:off x="1623178" y="1726042"/>
            <a:ext cx="6581823" cy="2686070"/>
          </a:xfrm>
          <a:prstGeom prst="rect">
            <a:avLst/>
          </a:prstGeom>
        </p:spPr>
      </p:pic>
      <p:sp>
        <p:nvSpPr>
          <p:cNvPr id="6" name="TextBox 5">
            <a:extLst>
              <a:ext uri="{FF2B5EF4-FFF2-40B4-BE49-F238E27FC236}">
                <a16:creationId xmlns:a16="http://schemas.microsoft.com/office/drawing/2014/main" id="{3E06EC79-8DC6-A99A-8646-47BF902185BF}"/>
              </a:ext>
            </a:extLst>
          </p:cNvPr>
          <p:cNvSpPr txBox="1"/>
          <p:nvPr/>
        </p:nvSpPr>
        <p:spPr>
          <a:xfrm>
            <a:off x="1274324" y="4795735"/>
            <a:ext cx="8117732" cy="1200329"/>
          </a:xfrm>
          <a:prstGeom prst="rect">
            <a:avLst/>
          </a:prstGeom>
          <a:noFill/>
        </p:spPr>
        <p:txBody>
          <a:bodyPr wrap="square">
            <a:spAutoFit/>
          </a:bodyPr>
          <a:lstStyle/>
          <a:p>
            <a:r>
              <a:rPr lang="en-GB" dirty="0"/>
              <a:t>The expenditure of one person is the income of another person, and his expenditure is also equal to value of goods and services. To explain this idea we assume that there is economy where are only two sectors in the economy. 1. Firms. 2. Households. </a:t>
            </a:r>
            <a:endParaRPr lang="en-IN" dirty="0"/>
          </a:p>
        </p:txBody>
      </p:sp>
    </p:spTree>
    <p:extLst>
      <p:ext uri="{BB962C8B-B14F-4D97-AF65-F5344CB8AC3E}">
        <p14:creationId xmlns:p14="http://schemas.microsoft.com/office/powerpoint/2010/main" val="112657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14F4A-42C1-E38C-26F6-302F62AD4666}"/>
              </a:ext>
            </a:extLst>
          </p:cNvPr>
          <p:cNvSpPr>
            <a:spLocks noGrp="1"/>
          </p:cNvSpPr>
          <p:nvPr>
            <p:ph type="title"/>
          </p:nvPr>
        </p:nvSpPr>
        <p:spPr>
          <a:xfrm>
            <a:off x="677334" y="609600"/>
            <a:ext cx="8596668" cy="654996"/>
          </a:xfrm>
        </p:spPr>
        <p:txBody>
          <a:bodyPr>
            <a:normAutofit fontScale="90000"/>
          </a:bodyPr>
          <a:lstStyle/>
          <a:p>
            <a:r>
              <a:rPr lang="en-IN" b="1" u="sng" dirty="0">
                <a:solidFill>
                  <a:srgbClr val="FF0000"/>
                </a:solidFill>
                <a:effectLst>
                  <a:outerShdw blurRad="38100" dist="38100" dir="2700000" algn="tl">
                    <a:srgbClr val="000000">
                      <a:alpha val="43137"/>
                    </a:srgbClr>
                  </a:outerShdw>
                </a:effectLst>
              </a:rPr>
              <a:t>CONCEPTS OF NATIONAL INCOME </a:t>
            </a:r>
          </a:p>
        </p:txBody>
      </p:sp>
      <p:sp>
        <p:nvSpPr>
          <p:cNvPr id="4" name="TextBox 3">
            <a:extLst>
              <a:ext uri="{FF2B5EF4-FFF2-40B4-BE49-F238E27FC236}">
                <a16:creationId xmlns:a16="http://schemas.microsoft.com/office/drawing/2014/main" id="{89645705-CE6D-792D-E6A4-D1AF28D8BF2E}"/>
              </a:ext>
            </a:extLst>
          </p:cNvPr>
          <p:cNvSpPr txBox="1"/>
          <p:nvPr/>
        </p:nvSpPr>
        <p:spPr>
          <a:xfrm>
            <a:off x="758757" y="1264597"/>
            <a:ext cx="8390106" cy="5078313"/>
          </a:xfrm>
          <a:prstGeom prst="rect">
            <a:avLst/>
          </a:prstGeom>
          <a:noFill/>
        </p:spPr>
        <p:txBody>
          <a:bodyPr wrap="square">
            <a:spAutoFit/>
          </a:bodyPr>
          <a:lstStyle/>
          <a:p>
            <a:pPr marL="342900" indent="-342900">
              <a:buAutoNum type="arabicPeriod"/>
            </a:pPr>
            <a:r>
              <a:rPr lang="en-GB" sz="2000" u="sng" dirty="0">
                <a:solidFill>
                  <a:srgbClr val="FF0000"/>
                </a:solidFill>
                <a:effectLst>
                  <a:outerShdw blurRad="38100" dist="38100" dir="2700000" algn="tl">
                    <a:srgbClr val="000000">
                      <a:alpha val="43137"/>
                    </a:srgbClr>
                  </a:outerShdw>
                </a:effectLst>
                <a:highlight>
                  <a:srgbClr val="FFFF00"/>
                </a:highlight>
              </a:rPr>
              <a:t>Gross Domestic Product(GDP)</a:t>
            </a:r>
          </a:p>
          <a:p>
            <a:pPr marL="342900" indent="-342900">
              <a:buAutoNum type="arabicPeriod"/>
            </a:pPr>
            <a:endParaRPr lang="en-GB" dirty="0"/>
          </a:p>
          <a:p>
            <a:r>
              <a:rPr lang="en-GB" dirty="0"/>
              <a:t>Gross domestic product- the market value of all final goods and services produced in a country during a specific period of time which is usually one year. </a:t>
            </a:r>
          </a:p>
          <a:p>
            <a:endParaRPr lang="en-GB" dirty="0"/>
          </a:p>
          <a:p>
            <a:r>
              <a:rPr lang="en-GB" dirty="0"/>
              <a:t>GDP is measured using market values, and not quantities. Production is measured in quantities, but then those quantities have to be changed to account for their value. In economics we use prices to place values on the final goods, so total production times price will give us the total value.</a:t>
            </a:r>
          </a:p>
          <a:p>
            <a:endParaRPr lang="en-GB" dirty="0"/>
          </a:p>
          <a:p>
            <a:r>
              <a:rPr lang="en-GB" dirty="0"/>
              <a:t>Final goods and services vs intermediate goods or services. Intermediate product </a:t>
            </a:r>
            <a:r>
              <a:rPr lang="en-GB" dirty="0" err="1"/>
              <a:t>sa</a:t>
            </a:r>
            <a:r>
              <a:rPr lang="en-GB" dirty="0"/>
              <a:t> re used as an input to produce another good or service such as sugar being purchased to make soda. Sugar is an intermediate good, while soda is a final good. </a:t>
            </a:r>
          </a:p>
          <a:p>
            <a:endParaRPr lang="en-GB" dirty="0">
              <a:highlight>
                <a:srgbClr val="FFFF00"/>
              </a:highlight>
            </a:endParaRPr>
          </a:p>
          <a:p>
            <a:r>
              <a:rPr lang="en-GB" dirty="0">
                <a:highlight>
                  <a:srgbClr val="FFFF00"/>
                </a:highlight>
              </a:rPr>
              <a:t>GDP = C + I + G + NX </a:t>
            </a:r>
            <a:r>
              <a:rPr lang="en-GB" dirty="0"/>
              <a:t> consumption expenditure (C) , investment expenditure (I) government expenditure (G) plus net exports (NX = Exports - Imports).</a:t>
            </a:r>
            <a:endParaRPr lang="en-IN" dirty="0"/>
          </a:p>
        </p:txBody>
      </p:sp>
    </p:spTree>
    <p:extLst>
      <p:ext uri="{BB962C8B-B14F-4D97-AF65-F5344CB8AC3E}">
        <p14:creationId xmlns:p14="http://schemas.microsoft.com/office/powerpoint/2010/main" val="4210258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A32BB-22EB-0C58-EBB3-39C3000E631C}"/>
              </a:ext>
            </a:extLst>
          </p:cNvPr>
          <p:cNvSpPr>
            <a:spLocks noGrp="1"/>
          </p:cNvSpPr>
          <p:nvPr>
            <p:ph type="title"/>
          </p:nvPr>
        </p:nvSpPr>
        <p:spPr/>
        <p:txBody>
          <a:bodyPr/>
          <a:lstStyle/>
          <a:p>
            <a:r>
              <a:rPr lang="en-IN" b="1" u="sng" dirty="0">
                <a:solidFill>
                  <a:srgbClr val="FF0000"/>
                </a:solidFill>
                <a:effectLst>
                  <a:outerShdw blurRad="38100" dist="38100" dir="2700000" algn="tl">
                    <a:srgbClr val="000000">
                      <a:alpha val="43137"/>
                    </a:srgbClr>
                  </a:outerShdw>
                </a:effectLst>
              </a:rPr>
              <a:t>2. Gross National Product (GNP)</a:t>
            </a:r>
            <a:endParaRPr lang="en-IN" dirty="0"/>
          </a:p>
        </p:txBody>
      </p:sp>
      <p:sp>
        <p:nvSpPr>
          <p:cNvPr id="5" name="TextBox 4">
            <a:extLst>
              <a:ext uri="{FF2B5EF4-FFF2-40B4-BE49-F238E27FC236}">
                <a16:creationId xmlns:a16="http://schemas.microsoft.com/office/drawing/2014/main" id="{FD8DFCF7-06E3-A49C-97D7-741353CF4085}"/>
              </a:ext>
            </a:extLst>
          </p:cNvPr>
          <p:cNvSpPr txBox="1"/>
          <p:nvPr/>
        </p:nvSpPr>
        <p:spPr>
          <a:xfrm>
            <a:off x="846306" y="1546698"/>
            <a:ext cx="8302557" cy="3693319"/>
          </a:xfrm>
          <a:prstGeom prst="rect">
            <a:avLst/>
          </a:prstGeom>
          <a:noFill/>
        </p:spPr>
        <p:txBody>
          <a:bodyPr wrap="square">
            <a:spAutoFit/>
          </a:bodyPr>
          <a:lstStyle/>
          <a:p>
            <a:r>
              <a:rPr lang="en-GB" dirty="0"/>
              <a:t>Gross National Product is the total market value of all final goods and services produced annually in a country plus net factor income from abroad. Thus, GNP is the total measure of the flow of goods and services at market value resulting from current production during a year in a country including net factor income from abroad. The GNP can be expressed as the following equation:</a:t>
            </a:r>
          </a:p>
          <a:p>
            <a:endParaRPr lang="en-GB" dirty="0"/>
          </a:p>
          <a:p>
            <a:r>
              <a:rPr lang="en-GB" dirty="0">
                <a:highlight>
                  <a:srgbClr val="FFFF00"/>
                </a:highlight>
              </a:rPr>
              <a:t> GNP=GDP+NFIA </a:t>
            </a:r>
          </a:p>
          <a:p>
            <a:endParaRPr lang="en-GB" dirty="0"/>
          </a:p>
          <a:p>
            <a:r>
              <a:rPr lang="en-GB" dirty="0"/>
              <a:t>NFIA-(Net Factor Income from Abroad) </a:t>
            </a:r>
          </a:p>
          <a:p>
            <a:endParaRPr lang="en-GB" dirty="0"/>
          </a:p>
          <a:p>
            <a:r>
              <a:rPr lang="en-GB" dirty="0"/>
              <a:t>NFIA = Income earned by Indians in abroad through jobs or businesses –Income earned by foreigners in India by jobs or businesses. </a:t>
            </a:r>
            <a:endParaRPr lang="en-IN" dirty="0"/>
          </a:p>
        </p:txBody>
      </p:sp>
    </p:spTree>
    <p:extLst>
      <p:ext uri="{BB962C8B-B14F-4D97-AF65-F5344CB8AC3E}">
        <p14:creationId xmlns:p14="http://schemas.microsoft.com/office/powerpoint/2010/main" val="3410815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CEEAB-31AF-65A1-ACBE-D76179051A35}"/>
              </a:ext>
            </a:extLst>
          </p:cNvPr>
          <p:cNvSpPr>
            <a:spLocks noGrp="1"/>
          </p:cNvSpPr>
          <p:nvPr>
            <p:ph idx="1"/>
          </p:nvPr>
        </p:nvSpPr>
        <p:spPr>
          <a:xfrm>
            <a:off x="677334" y="432881"/>
            <a:ext cx="8596668" cy="5608481"/>
          </a:xfrm>
        </p:spPr>
        <p:txBody>
          <a:bodyPr>
            <a:normAutofit/>
          </a:bodyPr>
          <a:lstStyle/>
          <a:p>
            <a:pPr marL="0" indent="0">
              <a:buNone/>
            </a:pPr>
            <a:r>
              <a:rPr lang="en-GB" dirty="0"/>
              <a:t> </a:t>
            </a:r>
            <a:r>
              <a:rPr lang="en-GB" sz="2000" b="1" u="sng" dirty="0">
                <a:solidFill>
                  <a:srgbClr val="FF0000"/>
                </a:solidFill>
                <a:effectLst>
                  <a:outerShdw blurRad="38100" dist="38100" dir="2700000" algn="tl">
                    <a:srgbClr val="000000">
                      <a:alpha val="43137"/>
                    </a:srgbClr>
                  </a:outerShdw>
                </a:effectLst>
              </a:rPr>
              <a:t>3. Net National Product(NNP</a:t>
            </a:r>
            <a:r>
              <a:rPr lang="en-GB" sz="2000" dirty="0"/>
              <a:t>):Net National Product is the market value of all final goods and services after allowing for depreciation. It is also called National Income at market price. When charges for depreciation are deducted from the gross national product, we get it.</a:t>
            </a:r>
          </a:p>
          <a:p>
            <a:pPr marL="0" indent="0">
              <a:buNone/>
            </a:pPr>
            <a:endParaRPr lang="en-GB" sz="2000" dirty="0">
              <a:highlight>
                <a:srgbClr val="FFFF00"/>
              </a:highlight>
            </a:endParaRPr>
          </a:p>
          <a:p>
            <a:pPr marL="0" indent="0">
              <a:buNone/>
            </a:pPr>
            <a:r>
              <a:rPr lang="en-GB" sz="2000" dirty="0">
                <a:highlight>
                  <a:srgbClr val="FFFF00"/>
                </a:highlight>
              </a:rPr>
              <a:t>Thus, NNP=GNP-Depreciation</a:t>
            </a:r>
          </a:p>
          <a:p>
            <a:pPr marL="0" indent="0">
              <a:buNone/>
            </a:pPr>
            <a:endParaRPr lang="en-GB" sz="2000" dirty="0"/>
          </a:p>
          <a:p>
            <a:pPr marL="0" indent="0">
              <a:buNone/>
            </a:pPr>
            <a:r>
              <a:rPr lang="en-GB" sz="2000" b="1" u="sng" dirty="0">
                <a:solidFill>
                  <a:srgbClr val="FF0000"/>
                </a:solidFill>
              </a:rPr>
              <a:t>4. National Income (NI) </a:t>
            </a:r>
            <a:r>
              <a:rPr lang="en-GB" sz="2000" dirty="0"/>
              <a:t>National Income is also known as National Income at factor cost. National income at factor cost means the sum of all incomes earned by resources suppliers for their contribution of land, </a:t>
            </a:r>
            <a:r>
              <a:rPr lang="en-GB" sz="2000" dirty="0" err="1"/>
              <a:t>labor</a:t>
            </a:r>
            <a:r>
              <a:rPr lang="en-GB" sz="2000" dirty="0"/>
              <a:t>, capital and organizational ability which go into the years net production. Hence, the sum of the income received by factors of production in the form of rent, wages, interest and profit is called National Income. Symbolically, </a:t>
            </a:r>
          </a:p>
          <a:p>
            <a:pPr marL="0" indent="0">
              <a:buNone/>
            </a:pPr>
            <a:r>
              <a:rPr lang="en-GB" sz="2000" dirty="0">
                <a:highlight>
                  <a:srgbClr val="FFFF00"/>
                </a:highlight>
              </a:rPr>
              <a:t>NI=NNP + Subsidies given by Govt. - Indirect Taxes</a:t>
            </a:r>
            <a:endParaRPr lang="en-IN" sz="2000" dirty="0">
              <a:highlight>
                <a:srgbClr val="FFFF00"/>
              </a:highlight>
            </a:endParaRPr>
          </a:p>
        </p:txBody>
      </p:sp>
    </p:spTree>
    <p:extLst>
      <p:ext uri="{BB962C8B-B14F-4D97-AF65-F5344CB8AC3E}">
        <p14:creationId xmlns:p14="http://schemas.microsoft.com/office/powerpoint/2010/main" val="639195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D2EB64-75E5-7846-8429-066E57BB28CF}"/>
              </a:ext>
            </a:extLst>
          </p:cNvPr>
          <p:cNvSpPr>
            <a:spLocks noGrp="1"/>
          </p:cNvSpPr>
          <p:nvPr>
            <p:ph idx="1"/>
          </p:nvPr>
        </p:nvSpPr>
        <p:spPr>
          <a:xfrm>
            <a:off x="677334" y="583661"/>
            <a:ext cx="8596668" cy="5457702"/>
          </a:xfrm>
        </p:spPr>
        <p:txBody>
          <a:bodyPr>
            <a:normAutofit/>
          </a:bodyPr>
          <a:lstStyle/>
          <a:p>
            <a:pPr marL="0" indent="0">
              <a:buNone/>
            </a:pPr>
            <a:r>
              <a:rPr lang="en-GB" sz="2000" b="1" u="sng" dirty="0">
                <a:solidFill>
                  <a:srgbClr val="FF0000"/>
                </a:solidFill>
                <a:effectLst>
                  <a:outerShdw blurRad="38100" dist="38100" dir="2700000" algn="tl">
                    <a:srgbClr val="000000">
                      <a:alpha val="43137"/>
                    </a:srgbClr>
                  </a:outerShdw>
                </a:effectLst>
              </a:rPr>
              <a:t>5. Personal Income (PI): </a:t>
            </a:r>
            <a:r>
              <a:rPr lang="en-GB" sz="2000" dirty="0"/>
              <a:t>is the total money income received by individuals and households of a country from all possible sources before direct taxes. Therefore, personal income can be expressed as follows:</a:t>
            </a:r>
          </a:p>
          <a:p>
            <a:r>
              <a:rPr lang="en-GB" sz="2000" dirty="0"/>
              <a:t> </a:t>
            </a:r>
            <a:r>
              <a:rPr lang="en-GB" sz="2000" dirty="0">
                <a:highlight>
                  <a:srgbClr val="FFFF00"/>
                </a:highlight>
              </a:rPr>
              <a:t>PI=NI-Corporate Income Taxes-Undistributed Corporate Profits-Social Security Contribution + Transfer Payments </a:t>
            </a:r>
          </a:p>
          <a:p>
            <a:pPr marL="0" indent="0">
              <a:buNone/>
            </a:pPr>
            <a:r>
              <a:rPr lang="en-GB" sz="2000" b="1" u="sng" dirty="0">
                <a:solidFill>
                  <a:srgbClr val="FF0000"/>
                </a:solidFill>
              </a:rPr>
              <a:t>6. Disposable Income (DI) </a:t>
            </a:r>
            <a:r>
              <a:rPr lang="en-GB" sz="2000" dirty="0"/>
              <a:t>The income left after the payment of direct taxes from personal income is called Disposable Income. Disposable income means actual income which can be spent on consumption by individuals and families. Thus, it can be expressed as: </a:t>
            </a:r>
          </a:p>
          <a:p>
            <a:pPr marL="0" indent="0">
              <a:buNone/>
            </a:pPr>
            <a:r>
              <a:rPr lang="en-GB" sz="2000" dirty="0">
                <a:highlight>
                  <a:srgbClr val="FFFF00"/>
                </a:highlight>
              </a:rPr>
              <a:t>DI=PI-Direct Taxes</a:t>
            </a:r>
          </a:p>
          <a:p>
            <a:pPr marL="0" indent="0">
              <a:buNone/>
            </a:pPr>
            <a:r>
              <a:rPr lang="en-GB" sz="2000" b="1" u="sng" dirty="0">
                <a:solidFill>
                  <a:srgbClr val="FF0000"/>
                </a:solidFill>
                <a:effectLst>
                  <a:outerShdw blurRad="38100" dist="38100" dir="2700000" algn="tl">
                    <a:srgbClr val="000000">
                      <a:alpha val="43137"/>
                    </a:srgbClr>
                  </a:outerShdw>
                </a:effectLst>
              </a:rPr>
              <a:t>7. Per Capita Income </a:t>
            </a:r>
            <a:r>
              <a:rPr lang="en-GB" sz="2000" dirty="0"/>
              <a:t>(average income) of a country is derived by dividing the national income of the country by the total population of a country. Thus, </a:t>
            </a:r>
          </a:p>
          <a:p>
            <a:pPr marL="0" indent="0">
              <a:buNone/>
            </a:pPr>
            <a:r>
              <a:rPr lang="en-GB" sz="2000" dirty="0">
                <a:highlight>
                  <a:srgbClr val="FFFF00"/>
                </a:highlight>
              </a:rPr>
              <a:t>PCI=Total National Income/Total National Population</a:t>
            </a:r>
            <a:endParaRPr lang="en-IN" sz="2000" dirty="0">
              <a:highlight>
                <a:srgbClr val="FFFF00"/>
              </a:highlight>
            </a:endParaRPr>
          </a:p>
        </p:txBody>
      </p:sp>
    </p:spTree>
    <p:extLst>
      <p:ext uri="{BB962C8B-B14F-4D97-AF65-F5344CB8AC3E}">
        <p14:creationId xmlns:p14="http://schemas.microsoft.com/office/powerpoint/2010/main" val="2108490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duddin Educare | METHODS OF MEASUREMENT OF NATIONAL INCOME | Mumbai  University 2021-22">
            <a:extLst>
              <a:ext uri="{FF2B5EF4-FFF2-40B4-BE49-F238E27FC236}">
                <a16:creationId xmlns:a16="http://schemas.microsoft.com/office/drawing/2014/main" id="{EFC3F56E-5A36-0AEC-4071-540A7042E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35" y="1384368"/>
            <a:ext cx="94869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546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F0379A-F807-2D9D-B206-56BD93740FAB}"/>
              </a:ext>
            </a:extLst>
          </p:cNvPr>
          <p:cNvPicPr>
            <a:picLocks noChangeAspect="1"/>
          </p:cNvPicPr>
          <p:nvPr/>
        </p:nvPicPr>
        <p:blipFill>
          <a:blip r:embed="rId2"/>
          <a:stretch>
            <a:fillRect/>
          </a:stretch>
        </p:blipFill>
        <p:spPr>
          <a:xfrm>
            <a:off x="664590" y="552741"/>
            <a:ext cx="8829740" cy="3495701"/>
          </a:xfrm>
          <a:prstGeom prst="rect">
            <a:avLst/>
          </a:prstGeom>
        </p:spPr>
      </p:pic>
      <p:graphicFrame>
        <p:nvGraphicFramePr>
          <p:cNvPr id="6" name="Diagram 5">
            <a:extLst>
              <a:ext uri="{FF2B5EF4-FFF2-40B4-BE49-F238E27FC236}">
                <a16:creationId xmlns:a16="http://schemas.microsoft.com/office/drawing/2014/main" id="{4FD27B5F-D241-A1F1-288B-E34D439F58D1}"/>
              </a:ext>
            </a:extLst>
          </p:cNvPr>
          <p:cNvGraphicFramePr/>
          <p:nvPr/>
        </p:nvGraphicFramePr>
        <p:xfrm>
          <a:off x="821987" y="4319081"/>
          <a:ext cx="9338013" cy="1986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8928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78CB4F-EF32-1439-EF0B-3CC30D9A13B0}"/>
              </a:ext>
            </a:extLst>
          </p:cNvPr>
          <p:cNvPicPr>
            <a:picLocks noChangeAspect="1"/>
          </p:cNvPicPr>
          <p:nvPr/>
        </p:nvPicPr>
        <p:blipFill>
          <a:blip r:embed="rId2"/>
          <a:stretch>
            <a:fillRect/>
          </a:stretch>
        </p:blipFill>
        <p:spPr>
          <a:xfrm>
            <a:off x="428016" y="377088"/>
            <a:ext cx="9737827" cy="5279666"/>
          </a:xfrm>
          <a:prstGeom prst="rect">
            <a:avLst/>
          </a:prstGeom>
        </p:spPr>
      </p:pic>
    </p:spTree>
    <p:extLst>
      <p:ext uri="{BB962C8B-B14F-4D97-AF65-F5344CB8AC3E}">
        <p14:creationId xmlns:p14="http://schemas.microsoft.com/office/powerpoint/2010/main" val="4249896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0C093-43B4-36F8-F3FA-0B92B50EFDE9}"/>
              </a:ext>
            </a:extLst>
          </p:cNvPr>
          <p:cNvPicPr>
            <a:picLocks noChangeAspect="1"/>
          </p:cNvPicPr>
          <p:nvPr/>
        </p:nvPicPr>
        <p:blipFill>
          <a:blip r:embed="rId2"/>
          <a:stretch>
            <a:fillRect/>
          </a:stretch>
        </p:blipFill>
        <p:spPr>
          <a:xfrm>
            <a:off x="417039" y="238515"/>
            <a:ext cx="9334568" cy="4133880"/>
          </a:xfrm>
          <a:prstGeom prst="rect">
            <a:avLst/>
          </a:prstGeom>
        </p:spPr>
      </p:pic>
      <p:sp>
        <p:nvSpPr>
          <p:cNvPr id="4" name="Rectangle 3">
            <a:extLst>
              <a:ext uri="{FF2B5EF4-FFF2-40B4-BE49-F238E27FC236}">
                <a16:creationId xmlns:a16="http://schemas.microsoft.com/office/drawing/2014/main" id="{AE0C9429-0712-43EC-B637-F6B2148DDFA3}"/>
              </a:ext>
            </a:extLst>
          </p:cNvPr>
          <p:cNvSpPr/>
          <p:nvPr/>
        </p:nvSpPr>
        <p:spPr>
          <a:xfrm>
            <a:off x="1157591" y="4523362"/>
            <a:ext cx="7786992" cy="1293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NI=</a:t>
            </a:r>
            <a:r>
              <a:rPr lang="en-IN" dirty="0" err="1"/>
              <a:t>EH+EF+EG+Net</a:t>
            </a:r>
            <a:r>
              <a:rPr lang="en-IN" dirty="0"/>
              <a:t> </a:t>
            </a:r>
            <a:r>
              <a:rPr lang="en-IN" dirty="0" err="1"/>
              <a:t>exports+Net</a:t>
            </a:r>
            <a:r>
              <a:rPr lang="en-IN" dirty="0"/>
              <a:t> receipts</a:t>
            </a:r>
          </a:p>
        </p:txBody>
      </p:sp>
    </p:spTree>
    <p:extLst>
      <p:ext uri="{BB962C8B-B14F-4D97-AF65-F5344CB8AC3E}">
        <p14:creationId xmlns:p14="http://schemas.microsoft.com/office/powerpoint/2010/main" val="389534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80239-27B7-2E5F-D1FB-BEEB5F2C3E65}"/>
              </a:ext>
            </a:extLst>
          </p:cNvPr>
          <p:cNvPicPr>
            <a:picLocks noChangeAspect="1"/>
          </p:cNvPicPr>
          <p:nvPr/>
        </p:nvPicPr>
        <p:blipFill>
          <a:blip r:embed="rId2"/>
          <a:stretch>
            <a:fillRect/>
          </a:stretch>
        </p:blipFill>
        <p:spPr>
          <a:xfrm>
            <a:off x="1512983" y="0"/>
            <a:ext cx="9166034" cy="6858000"/>
          </a:xfrm>
          <a:prstGeom prst="rect">
            <a:avLst/>
          </a:prstGeom>
        </p:spPr>
      </p:pic>
    </p:spTree>
    <p:extLst>
      <p:ext uri="{BB962C8B-B14F-4D97-AF65-F5344CB8AC3E}">
        <p14:creationId xmlns:p14="http://schemas.microsoft.com/office/powerpoint/2010/main" val="3598773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6F3D9B-33E1-C9BC-2F30-B0F63D0E87B7}"/>
              </a:ext>
            </a:extLst>
          </p:cNvPr>
          <p:cNvPicPr>
            <a:picLocks noChangeAspect="1"/>
          </p:cNvPicPr>
          <p:nvPr/>
        </p:nvPicPr>
        <p:blipFill>
          <a:blip r:embed="rId2"/>
          <a:stretch>
            <a:fillRect/>
          </a:stretch>
        </p:blipFill>
        <p:spPr>
          <a:xfrm>
            <a:off x="0" y="181520"/>
            <a:ext cx="12192000" cy="6494960"/>
          </a:xfrm>
          <a:prstGeom prst="rect">
            <a:avLst/>
          </a:prstGeom>
        </p:spPr>
      </p:pic>
    </p:spTree>
    <p:extLst>
      <p:ext uri="{BB962C8B-B14F-4D97-AF65-F5344CB8AC3E}">
        <p14:creationId xmlns:p14="http://schemas.microsoft.com/office/powerpoint/2010/main" val="10728420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A98C0-FE58-8DC4-4E86-0121E47BFE5D}"/>
              </a:ext>
            </a:extLst>
          </p:cNvPr>
          <p:cNvPicPr>
            <a:picLocks noChangeAspect="1"/>
          </p:cNvPicPr>
          <p:nvPr/>
        </p:nvPicPr>
        <p:blipFill>
          <a:blip r:embed="rId2"/>
          <a:stretch>
            <a:fillRect/>
          </a:stretch>
        </p:blipFill>
        <p:spPr>
          <a:xfrm>
            <a:off x="0" y="1529094"/>
            <a:ext cx="12192000" cy="3799812"/>
          </a:xfrm>
          <a:prstGeom prst="rect">
            <a:avLst/>
          </a:prstGeom>
        </p:spPr>
      </p:pic>
    </p:spTree>
    <p:extLst>
      <p:ext uri="{BB962C8B-B14F-4D97-AF65-F5344CB8AC3E}">
        <p14:creationId xmlns:p14="http://schemas.microsoft.com/office/powerpoint/2010/main" val="1497797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3315"/>
            <a:ext cx="9429696" cy="695960"/>
          </a:xfrm>
          <a:prstGeom prst="rect">
            <a:avLst/>
          </a:prstGeom>
        </p:spPr>
        <p:txBody>
          <a:bodyPr vert="horz" wrap="square" lIns="0" tIns="12700" rIns="0" bIns="0" rtlCol="0">
            <a:spAutoFit/>
          </a:bodyPr>
          <a:lstStyle/>
          <a:p>
            <a:pPr marL="12700">
              <a:lnSpc>
                <a:spcPct val="100000"/>
              </a:lnSpc>
              <a:spcBef>
                <a:spcPts val="100"/>
              </a:spcBef>
              <a:tabLst>
                <a:tab pos="5954395" algn="l"/>
              </a:tabLst>
            </a:pPr>
            <a:r>
              <a:rPr spc="-5" dirty="0">
                <a:highlight>
                  <a:srgbClr val="FFFF00"/>
                </a:highlight>
              </a:rPr>
              <a:t>Measurement</a:t>
            </a:r>
            <a:r>
              <a:rPr spc="20" dirty="0">
                <a:highlight>
                  <a:srgbClr val="FFFF00"/>
                </a:highlight>
              </a:rPr>
              <a:t> </a:t>
            </a:r>
            <a:r>
              <a:rPr dirty="0">
                <a:highlight>
                  <a:srgbClr val="FFFF00"/>
                </a:highlight>
              </a:rPr>
              <a:t>of</a:t>
            </a:r>
            <a:r>
              <a:rPr spc="15" dirty="0">
                <a:highlight>
                  <a:srgbClr val="FFFF00"/>
                </a:highlight>
              </a:rPr>
              <a:t> </a:t>
            </a:r>
            <a:r>
              <a:rPr spc="-5" dirty="0">
                <a:highlight>
                  <a:srgbClr val="FFFF00"/>
                </a:highlight>
              </a:rPr>
              <a:t>elasticity	</a:t>
            </a:r>
            <a:r>
              <a:rPr dirty="0">
                <a:highlight>
                  <a:srgbClr val="FFFF00"/>
                </a:highlight>
              </a:rPr>
              <a:t>of</a:t>
            </a:r>
            <a:r>
              <a:rPr spc="-75" dirty="0">
                <a:highlight>
                  <a:srgbClr val="FFFF00"/>
                </a:highlight>
              </a:rPr>
              <a:t> </a:t>
            </a:r>
            <a:r>
              <a:rPr spc="-5" dirty="0">
                <a:highlight>
                  <a:srgbClr val="FFFF00"/>
                </a:highlight>
              </a:rPr>
              <a:t>demand</a:t>
            </a:r>
          </a:p>
        </p:txBody>
      </p:sp>
      <p:sp>
        <p:nvSpPr>
          <p:cNvPr id="3" name="object 3"/>
          <p:cNvSpPr txBox="1"/>
          <p:nvPr/>
        </p:nvSpPr>
        <p:spPr>
          <a:xfrm>
            <a:off x="916939" y="1725675"/>
            <a:ext cx="5795010" cy="3078407"/>
          </a:xfrm>
          <a:prstGeom prst="rect">
            <a:avLst/>
          </a:prstGeom>
        </p:spPr>
        <p:txBody>
          <a:bodyPr vert="horz" wrap="square" lIns="0" tIns="94615" rIns="0" bIns="0" rtlCol="0">
            <a:spAutoFit/>
          </a:bodyPr>
          <a:lstStyle/>
          <a:p>
            <a:pPr marL="241300" indent="-228600">
              <a:lnSpc>
                <a:spcPct val="100000"/>
              </a:lnSpc>
              <a:spcBef>
                <a:spcPts val="745"/>
              </a:spcBef>
              <a:buFont typeface="Arial MT"/>
              <a:buChar char="•"/>
              <a:tabLst>
                <a:tab pos="241300" algn="l"/>
              </a:tabLst>
            </a:pPr>
            <a:r>
              <a:rPr sz="2800" dirty="0">
                <a:latin typeface="Times New Roman"/>
                <a:cs typeface="Times New Roman"/>
              </a:rPr>
              <a:t>The</a:t>
            </a:r>
            <a:r>
              <a:rPr sz="2800" spc="-20" dirty="0">
                <a:latin typeface="Times New Roman"/>
                <a:cs typeface="Times New Roman"/>
              </a:rPr>
              <a:t> </a:t>
            </a:r>
            <a:r>
              <a:rPr sz="2800" spc="-10" dirty="0">
                <a:latin typeface="Times New Roman"/>
                <a:cs typeface="Times New Roman"/>
              </a:rPr>
              <a:t>elasticity</a:t>
            </a:r>
            <a:r>
              <a:rPr sz="2800" spc="-5" dirty="0">
                <a:latin typeface="Times New Roman"/>
                <a:cs typeface="Times New Roman"/>
              </a:rPr>
              <a:t> is</a:t>
            </a:r>
            <a:r>
              <a:rPr sz="2800" spc="-10" dirty="0">
                <a:latin typeface="Times New Roman"/>
                <a:cs typeface="Times New Roman"/>
              </a:rPr>
              <a:t> </a:t>
            </a:r>
            <a:r>
              <a:rPr sz="2800" spc="-5" dirty="0">
                <a:latin typeface="Times New Roman"/>
                <a:cs typeface="Times New Roman"/>
              </a:rPr>
              <a:t>measured in </a:t>
            </a:r>
            <a:r>
              <a:rPr sz="2800" dirty="0">
                <a:latin typeface="Times New Roman"/>
                <a:cs typeface="Times New Roman"/>
              </a:rPr>
              <a:t>five</a:t>
            </a:r>
            <a:r>
              <a:rPr sz="2800" spc="-15" dirty="0">
                <a:latin typeface="Times New Roman"/>
                <a:cs typeface="Times New Roman"/>
              </a:rPr>
              <a:t> </a:t>
            </a:r>
            <a:r>
              <a:rPr sz="2800" spc="-5" dirty="0">
                <a:latin typeface="Times New Roman"/>
                <a:cs typeface="Times New Roman"/>
              </a:rPr>
              <a:t>types</a:t>
            </a:r>
            <a:endParaRPr sz="2800" dirty="0">
              <a:latin typeface="Times New Roman"/>
              <a:cs typeface="Times New Roman"/>
            </a:endParaRPr>
          </a:p>
          <a:p>
            <a:pPr marL="241300" indent="-228600">
              <a:lnSpc>
                <a:spcPct val="100000"/>
              </a:lnSpc>
              <a:spcBef>
                <a:spcPts val="625"/>
              </a:spcBef>
              <a:buFont typeface="Arial MT"/>
              <a:buChar char="•"/>
              <a:tabLst>
                <a:tab pos="241300" algn="l"/>
              </a:tabLst>
            </a:pPr>
            <a:r>
              <a:rPr sz="2800" spc="-5" dirty="0">
                <a:latin typeface="Times New Roman"/>
                <a:cs typeface="Times New Roman"/>
              </a:rPr>
              <a:t>Perfectly</a:t>
            </a:r>
            <a:r>
              <a:rPr sz="2800" spc="-25" dirty="0">
                <a:latin typeface="Times New Roman"/>
                <a:cs typeface="Times New Roman"/>
              </a:rPr>
              <a:t> </a:t>
            </a:r>
            <a:r>
              <a:rPr sz="2800" spc="-5" dirty="0">
                <a:latin typeface="Times New Roman"/>
                <a:cs typeface="Times New Roman"/>
              </a:rPr>
              <a:t>inelastic</a:t>
            </a:r>
            <a:r>
              <a:rPr sz="2800" spc="-30" dirty="0">
                <a:latin typeface="Times New Roman"/>
                <a:cs typeface="Times New Roman"/>
              </a:rPr>
              <a:t> </a:t>
            </a:r>
            <a:r>
              <a:rPr sz="2800" spc="-5" dirty="0">
                <a:latin typeface="Times New Roman"/>
                <a:cs typeface="Times New Roman"/>
              </a:rPr>
              <a:t>demand.</a:t>
            </a:r>
            <a:endParaRPr lang="en-IN" sz="2800" spc="-5" dirty="0">
              <a:latin typeface="Times New Roman"/>
              <a:cs typeface="Times New Roman"/>
            </a:endParaRPr>
          </a:p>
          <a:p>
            <a:pPr marL="241300" indent="-228600">
              <a:lnSpc>
                <a:spcPct val="100000"/>
              </a:lnSpc>
              <a:spcBef>
                <a:spcPts val="625"/>
              </a:spcBef>
              <a:buFont typeface="Arial MT"/>
              <a:buChar char="•"/>
              <a:tabLst>
                <a:tab pos="241300" algn="l"/>
              </a:tabLst>
            </a:pPr>
            <a:r>
              <a:rPr lang="en-IN" sz="2800" spc="-5" dirty="0">
                <a:latin typeface="Times New Roman"/>
                <a:cs typeface="Times New Roman"/>
              </a:rPr>
              <a:t>Perfectly</a:t>
            </a:r>
            <a:r>
              <a:rPr lang="en-IN" sz="2800" spc="-15" dirty="0">
                <a:latin typeface="Times New Roman"/>
                <a:cs typeface="Times New Roman"/>
              </a:rPr>
              <a:t> </a:t>
            </a:r>
            <a:r>
              <a:rPr lang="en-IN" sz="2800" spc="-10" dirty="0">
                <a:latin typeface="Times New Roman"/>
                <a:cs typeface="Times New Roman"/>
              </a:rPr>
              <a:t>elastic</a:t>
            </a:r>
            <a:r>
              <a:rPr lang="en-IN" sz="2800" spc="-20" dirty="0">
                <a:latin typeface="Times New Roman"/>
                <a:cs typeface="Times New Roman"/>
              </a:rPr>
              <a:t> </a:t>
            </a:r>
            <a:r>
              <a:rPr lang="en-IN" sz="2800" spc="-5" dirty="0">
                <a:latin typeface="Times New Roman"/>
                <a:cs typeface="Times New Roman"/>
              </a:rPr>
              <a:t>demand.</a:t>
            </a:r>
          </a:p>
          <a:p>
            <a:pPr marL="241300" indent="-228600">
              <a:spcBef>
                <a:spcPts val="625"/>
              </a:spcBef>
              <a:buFont typeface="Arial MT"/>
              <a:buChar char="•"/>
              <a:tabLst>
                <a:tab pos="241300" algn="l"/>
              </a:tabLst>
            </a:pPr>
            <a:r>
              <a:rPr lang="en-IN" sz="2800" spc="-5" dirty="0">
                <a:latin typeface="Times New Roman"/>
                <a:cs typeface="Times New Roman"/>
              </a:rPr>
              <a:t>Unity</a:t>
            </a:r>
            <a:r>
              <a:rPr lang="en-IN" sz="2800" spc="-25" dirty="0">
                <a:latin typeface="Times New Roman"/>
                <a:cs typeface="Times New Roman"/>
              </a:rPr>
              <a:t> elasticity.</a:t>
            </a:r>
            <a:endParaRPr lang="en-IN" sz="2800" dirty="0">
              <a:latin typeface="Times New Roman"/>
              <a:cs typeface="Times New Roman"/>
            </a:endParaRPr>
          </a:p>
          <a:p>
            <a:pPr marL="241300" indent="-228600">
              <a:lnSpc>
                <a:spcPct val="100000"/>
              </a:lnSpc>
              <a:spcBef>
                <a:spcPts val="645"/>
              </a:spcBef>
              <a:buFont typeface="Arial MT"/>
              <a:buChar char="•"/>
              <a:tabLst>
                <a:tab pos="241300" algn="l"/>
              </a:tabLst>
            </a:pPr>
            <a:r>
              <a:rPr sz="2800" spc="-10" dirty="0">
                <a:latin typeface="Times New Roman"/>
                <a:cs typeface="Times New Roman"/>
              </a:rPr>
              <a:t>Relatively</a:t>
            </a:r>
            <a:r>
              <a:rPr sz="2800" spc="-5" dirty="0">
                <a:latin typeface="Times New Roman"/>
                <a:cs typeface="Times New Roman"/>
              </a:rPr>
              <a:t> </a:t>
            </a:r>
            <a:r>
              <a:rPr sz="2800" spc="-10" dirty="0">
                <a:latin typeface="Times New Roman"/>
                <a:cs typeface="Times New Roman"/>
              </a:rPr>
              <a:t>elastic</a:t>
            </a:r>
            <a:r>
              <a:rPr sz="2800" spc="-15" dirty="0">
                <a:latin typeface="Times New Roman"/>
                <a:cs typeface="Times New Roman"/>
              </a:rPr>
              <a:t> </a:t>
            </a:r>
            <a:r>
              <a:rPr sz="2800" spc="-5" dirty="0">
                <a:latin typeface="Times New Roman"/>
                <a:cs typeface="Times New Roman"/>
              </a:rPr>
              <a:t>demand.</a:t>
            </a:r>
            <a:endParaRPr sz="2800" dirty="0">
              <a:latin typeface="Times New Roman"/>
              <a:cs typeface="Times New Roman"/>
            </a:endParaRPr>
          </a:p>
          <a:p>
            <a:pPr marL="241300" indent="-228600">
              <a:lnSpc>
                <a:spcPct val="100000"/>
              </a:lnSpc>
              <a:spcBef>
                <a:spcPts val="745"/>
              </a:spcBef>
              <a:buFont typeface="Arial MT"/>
              <a:buChar char="•"/>
              <a:tabLst>
                <a:tab pos="241300" algn="l"/>
              </a:tabLst>
            </a:pPr>
            <a:r>
              <a:rPr sz="2800" spc="-10" dirty="0">
                <a:latin typeface="Times New Roman"/>
                <a:cs typeface="Times New Roman"/>
              </a:rPr>
              <a:t>Relatively</a:t>
            </a:r>
            <a:r>
              <a:rPr sz="2800" spc="-15" dirty="0">
                <a:latin typeface="Times New Roman"/>
                <a:cs typeface="Times New Roman"/>
              </a:rPr>
              <a:t> </a:t>
            </a:r>
            <a:r>
              <a:rPr sz="2800" spc="-5" dirty="0">
                <a:latin typeface="Times New Roman"/>
                <a:cs typeface="Times New Roman"/>
              </a:rPr>
              <a:t>inelastic</a:t>
            </a:r>
            <a:r>
              <a:rPr sz="2800" spc="-25" dirty="0">
                <a:latin typeface="Times New Roman"/>
                <a:cs typeface="Times New Roman"/>
              </a:rPr>
              <a:t> </a:t>
            </a:r>
            <a:r>
              <a:rPr sz="2800" spc="-5" dirty="0">
                <a:latin typeface="Times New Roman"/>
                <a:cs typeface="Times New Roman"/>
              </a:rPr>
              <a:t>demand.</a:t>
            </a:r>
            <a:endParaRPr sz="2800" dirty="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7E707-079F-CFBA-2CE8-C5884853617B}"/>
              </a:ext>
            </a:extLst>
          </p:cNvPr>
          <p:cNvPicPr>
            <a:picLocks noChangeAspect="1"/>
          </p:cNvPicPr>
          <p:nvPr/>
        </p:nvPicPr>
        <p:blipFill>
          <a:blip r:embed="rId2"/>
          <a:stretch>
            <a:fillRect/>
          </a:stretch>
        </p:blipFill>
        <p:spPr>
          <a:xfrm>
            <a:off x="123895" y="0"/>
            <a:ext cx="11944210" cy="6858000"/>
          </a:xfrm>
          <a:prstGeom prst="rect">
            <a:avLst/>
          </a:prstGeom>
        </p:spPr>
      </p:pic>
    </p:spTree>
    <p:extLst>
      <p:ext uri="{BB962C8B-B14F-4D97-AF65-F5344CB8AC3E}">
        <p14:creationId xmlns:p14="http://schemas.microsoft.com/office/powerpoint/2010/main" val="998909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258E8-02F8-F122-6E51-F583445B9678}"/>
              </a:ext>
            </a:extLst>
          </p:cNvPr>
          <p:cNvPicPr>
            <a:picLocks noChangeAspect="1"/>
          </p:cNvPicPr>
          <p:nvPr/>
        </p:nvPicPr>
        <p:blipFill>
          <a:blip r:embed="rId2"/>
          <a:stretch>
            <a:fillRect/>
          </a:stretch>
        </p:blipFill>
        <p:spPr>
          <a:xfrm>
            <a:off x="23119" y="0"/>
            <a:ext cx="12145762" cy="6858000"/>
          </a:xfrm>
          <a:prstGeom prst="rect">
            <a:avLst/>
          </a:prstGeom>
        </p:spPr>
      </p:pic>
    </p:spTree>
    <p:extLst>
      <p:ext uri="{BB962C8B-B14F-4D97-AF65-F5344CB8AC3E}">
        <p14:creationId xmlns:p14="http://schemas.microsoft.com/office/powerpoint/2010/main" val="3459147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C2740F-51A6-BA3B-79B8-FEB50AD5981D}"/>
              </a:ext>
            </a:extLst>
          </p:cNvPr>
          <p:cNvPicPr>
            <a:picLocks noChangeAspect="1"/>
          </p:cNvPicPr>
          <p:nvPr/>
        </p:nvPicPr>
        <p:blipFill>
          <a:blip r:embed="rId2"/>
          <a:stretch>
            <a:fillRect/>
          </a:stretch>
        </p:blipFill>
        <p:spPr>
          <a:xfrm>
            <a:off x="0" y="129561"/>
            <a:ext cx="12192000" cy="6598878"/>
          </a:xfrm>
          <a:prstGeom prst="rect">
            <a:avLst/>
          </a:prstGeom>
        </p:spPr>
      </p:pic>
    </p:spTree>
    <p:extLst>
      <p:ext uri="{BB962C8B-B14F-4D97-AF65-F5344CB8AC3E}">
        <p14:creationId xmlns:p14="http://schemas.microsoft.com/office/powerpoint/2010/main" val="3132542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E19990-D870-2F64-07FD-853203639671}"/>
              </a:ext>
            </a:extLst>
          </p:cNvPr>
          <p:cNvPicPr>
            <a:picLocks noChangeAspect="1"/>
          </p:cNvPicPr>
          <p:nvPr/>
        </p:nvPicPr>
        <p:blipFill>
          <a:blip r:embed="rId2"/>
          <a:stretch>
            <a:fillRect/>
          </a:stretch>
        </p:blipFill>
        <p:spPr>
          <a:xfrm>
            <a:off x="56410" y="0"/>
            <a:ext cx="12079180" cy="6858000"/>
          </a:xfrm>
          <a:prstGeom prst="rect">
            <a:avLst/>
          </a:prstGeom>
        </p:spPr>
      </p:pic>
    </p:spTree>
    <p:extLst>
      <p:ext uri="{BB962C8B-B14F-4D97-AF65-F5344CB8AC3E}">
        <p14:creationId xmlns:p14="http://schemas.microsoft.com/office/powerpoint/2010/main" val="1033885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0700C9-925E-C69D-8BD9-6C6FAEFC9540}"/>
              </a:ext>
            </a:extLst>
          </p:cNvPr>
          <p:cNvPicPr>
            <a:picLocks noChangeAspect="1"/>
          </p:cNvPicPr>
          <p:nvPr/>
        </p:nvPicPr>
        <p:blipFill>
          <a:blip r:embed="rId2"/>
          <a:stretch>
            <a:fillRect/>
          </a:stretch>
        </p:blipFill>
        <p:spPr>
          <a:xfrm>
            <a:off x="187979" y="0"/>
            <a:ext cx="11816041" cy="6858000"/>
          </a:xfrm>
          <a:prstGeom prst="rect">
            <a:avLst/>
          </a:prstGeom>
        </p:spPr>
      </p:pic>
    </p:spTree>
    <p:extLst>
      <p:ext uri="{BB962C8B-B14F-4D97-AF65-F5344CB8AC3E}">
        <p14:creationId xmlns:p14="http://schemas.microsoft.com/office/powerpoint/2010/main" val="528431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77F16-DB97-FE41-5237-9E85BE43A4C1}"/>
              </a:ext>
            </a:extLst>
          </p:cNvPr>
          <p:cNvPicPr>
            <a:picLocks noChangeAspect="1"/>
          </p:cNvPicPr>
          <p:nvPr/>
        </p:nvPicPr>
        <p:blipFill>
          <a:blip r:embed="rId2"/>
          <a:stretch>
            <a:fillRect/>
          </a:stretch>
        </p:blipFill>
        <p:spPr>
          <a:xfrm>
            <a:off x="0" y="309929"/>
            <a:ext cx="12192000" cy="6238142"/>
          </a:xfrm>
          <a:prstGeom prst="rect">
            <a:avLst/>
          </a:prstGeom>
        </p:spPr>
      </p:pic>
    </p:spTree>
    <p:extLst>
      <p:ext uri="{BB962C8B-B14F-4D97-AF65-F5344CB8AC3E}">
        <p14:creationId xmlns:p14="http://schemas.microsoft.com/office/powerpoint/2010/main" val="1258924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831B7B-1D3C-9BCF-A84C-C4552F6EEC4A}"/>
              </a:ext>
            </a:extLst>
          </p:cNvPr>
          <p:cNvPicPr>
            <a:picLocks noChangeAspect="1"/>
          </p:cNvPicPr>
          <p:nvPr/>
        </p:nvPicPr>
        <p:blipFill>
          <a:blip r:embed="rId2"/>
          <a:stretch>
            <a:fillRect/>
          </a:stretch>
        </p:blipFill>
        <p:spPr>
          <a:xfrm>
            <a:off x="0" y="89860"/>
            <a:ext cx="12192000" cy="6678280"/>
          </a:xfrm>
          <a:prstGeom prst="rect">
            <a:avLst/>
          </a:prstGeom>
        </p:spPr>
      </p:pic>
    </p:spTree>
    <p:extLst>
      <p:ext uri="{BB962C8B-B14F-4D97-AF65-F5344CB8AC3E}">
        <p14:creationId xmlns:p14="http://schemas.microsoft.com/office/powerpoint/2010/main" val="2641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3179E9-8E60-D0D3-B73B-EDBB55495994}"/>
              </a:ext>
            </a:extLst>
          </p:cNvPr>
          <p:cNvPicPr>
            <a:picLocks noChangeAspect="1"/>
          </p:cNvPicPr>
          <p:nvPr/>
        </p:nvPicPr>
        <p:blipFill>
          <a:blip r:embed="rId2"/>
          <a:stretch>
            <a:fillRect/>
          </a:stretch>
        </p:blipFill>
        <p:spPr>
          <a:xfrm>
            <a:off x="1902281" y="0"/>
            <a:ext cx="8387438" cy="6858000"/>
          </a:xfrm>
          <a:prstGeom prst="rect">
            <a:avLst/>
          </a:prstGeom>
        </p:spPr>
      </p:pic>
    </p:spTree>
    <p:extLst>
      <p:ext uri="{BB962C8B-B14F-4D97-AF65-F5344CB8AC3E}">
        <p14:creationId xmlns:p14="http://schemas.microsoft.com/office/powerpoint/2010/main" val="3676032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07C44-8433-5C6A-48BC-8A328220FFE6}"/>
              </a:ext>
            </a:extLst>
          </p:cNvPr>
          <p:cNvPicPr>
            <a:picLocks noChangeAspect="1"/>
          </p:cNvPicPr>
          <p:nvPr/>
        </p:nvPicPr>
        <p:blipFill>
          <a:blip r:embed="rId2"/>
          <a:stretch>
            <a:fillRect/>
          </a:stretch>
        </p:blipFill>
        <p:spPr>
          <a:xfrm>
            <a:off x="0" y="134178"/>
            <a:ext cx="12192000" cy="6420679"/>
          </a:xfrm>
          <a:prstGeom prst="rect">
            <a:avLst/>
          </a:prstGeom>
        </p:spPr>
      </p:pic>
    </p:spTree>
    <p:extLst>
      <p:ext uri="{BB962C8B-B14F-4D97-AF65-F5344CB8AC3E}">
        <p14:creationId xmlns:p14="http://schemas.microsoft.com/office/powerpoint/2010/main" val="25825281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31FF7-99EE-1C76-4972-0D6D3A32416C}"/>
              </a:ext>
            </a:extLst>
          </p:cNvPr>
          <p:cNvPicPr>
            <a:picLocks noChangeAspect="1"/>
          </p:cNvPicPr>
          <p:nvPr/>
        </p:nvPicPr>
        <p:blipFill>
          <a:blip r:embed="rId2"/>
          <a:stretch>
            <a:fillRect/>
          </a:stretch>
        </p:blipFill>
        <p:spPr>
          <a:xfrm>
            <a:off x="0" y="313579"/>
            <a:ext cx="12192000" cy="6230842"/>
          </a:xfrm>
          <a:prstGeom prst="rect">
            <a:avLst/>
          </a:prstGeom>
        </p:spPr>
      </p:pic>
    </p:spTree>
    <p:extLst>
      <p:ext uri="{BB962C8B-B14F-4D97-AF65-F5344CB8AC3E}">
        <p14:creationId xmlns:p14="http://schemas.microsoft.com/office/powerpoint/2010/main" val="1296409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3315"/>
            <a:ext cx="8510326" cy="695960"/>
          </a:xfrm>
          <a:prstGeom prst="rect">
            <a:avLst/>
          </a:prstGeom>
        </p:spPr>
        <p:txBody>
          <a:bodyPr vert="horz" wrap="square" lIns="0" tIns="12700" rIns="0" bIns="0" rtlCol="0">
            <a:spAutoFit/>
          </a:bodyPr>
          <a:lstStyle/>
          <a:p>
            <a:pPr marL="12700">
              <a:lnSpc>
                <a:spcPct val="100000"/>
              </a:lnSpc>
              <a:spcBef>
                <a:spcPts val="100"/>
              </a:spcBef>
              <a:tabLst>
                <a:tab pos="3456940" algn="l"/>
              </a:tabLst>
            </a:pPr>
            <a:r>
              <a:rPr spc="-5" dirty="0">
                <a:highlight>
                  <a:srgbClr val="FFFF00"/>
                </a:highlight>
              </a:rPr>
              <a:t>Price</a:t>
            </a:r>
            <a:r>
              <a:rPr spc="15" dirty="0">
                <a:highlight>
                  <a:srgbClr val="FFFF00"/>
                </a:highlight>
              </a:rPr>
              <a:t> </a:t>
            </a:r>
            <a:r>
              <a:rPr spc="-5" dirty="0">
                <a:highlight>
                  <a:srgbClr val="FFFF00"/>
                </a:highlight>
              </a:rPr>
              <a:t>elasticity	</a:t>
            </a:r>
            <a:r>
              <a:rPr dirty="0">
                <a:highlight>
                  <a:srgbClr val="FFFF00"/>
                </a:highlight>
              </a:rPr>
              <a:t>of</a:t>
            </a:r>
            <a:r>
              <a:rPr spc="-75" dirty="0">
                <a:highlight>
                  <a:srgbClr val="FFFF00"/>
                </a:highlight>
              </a:rPr>
              <a:t> </a:t>
            </a:r>
            <a:r>
              <a:rPr spc="-5" dirty="0">
                <a:highlight>
                  <a:srgbClr val="FFFF00"/>
                </a:highlight>
              </a:rPr>
              <a:t>demand</a:t>
            </a:r>
          </a:p>
        </p:txBody>
      </p:sp>
      <p:sp>
        <p:nvSpPr>
          <p:cNvPr id="3" name="object 3"/>
          <p:cNvSpPr txBox="1"/>
          <p:nvPr/>
        </p:nvSpPr>
        <p:spPr>
          <a:xfrm>
            <a:off x="916939" y="1366012"/>
            <a:ext cx="10181590" cy="4244340"/>
          </a:xfrm>
          <a:prstGeom prst="rect">
            <a:avLst/>
          </a:prstGeom>
        </p:spPr>
        <p:txBody>
          <a:bodyPr vert="horz" wrap="square" lIns="0" tIns="94615" rIns="0" bIns="0" rtlCol="0">
            <a:spAutoFit/>
          </a:bodyPr>
          <a:lstStyle/>
          <a:p>
            <a:pPr marL="330200" indent="-317500">
              <a:lnSpc>
                <a:spcPct val="100000"/>
              </a:lnSpc>
              <a:spcBef>
                <a:spcPts val="745"/>
              </a:spcBef>
              <a:buFont typeface="Arial MT"/>
              <a:buChar char="•"/>
              <a:tabLst>
                <a:tab pos="329565" algn="l"/>
                <a:tab pos="330200" algn="l"/>
              </a:tabLst>
            </a:pPr>
            <a:r>
              <a:rPr sz="2800" spc="-10" dirty="0">
                <a:latin typeface="Times New Roman"/>
                <a:cs typeface="Times New Roman"/>
              </a:rPr>
              <a:t>elasticity</a:t>
            </a:r>
            <a:r>
              <a:rPr sz="2800" dirty="0">
                <a:latin typeface="Times New Roman"/>
                <a:cs typeface="Times New Roman"/>
              </a:rPr>
              <a:t> of</a:t>
            </a:r>
            <a:r>
              <a:rPr sz="2800" spc="10" dirty="0">
                <a:latin typeface="Times New Roman"/>
                <a:cs typeface="Times New Roman"/>
              </a:rPr>
              <a:t> </a:t>
            </a:r>
            <a:r>
              <a:rPr sz="2800" spc="-5" dirty="0">
                <a:latin typeface="Times New Roman"/>
                <a:cs typeface="Times New Roman"/>
              </a:rPr>
              <a:t>demand</a:t>
            </a:r>
            <a:r>
              <a:rPr sz="2800" spc="5" dirty="0">
                <a:latin typeface="Times New Roman"/>
                <a:cs typeface="Times New Roman"/>
              </a:rPr>
              <a:t> </a:t>
            </a:r>
            <a:r>
              <a:rPr sz="2800" spc="-5" dirty="0">
                <a:latin typeface="Times New Roman"/>
                <a:cs typeface="Times New Roman"/>
              </a:rPr>
              <a:t>in</a:t>
            </a:r>
            <a:r>
              <a:rPr sz="2800" spc="5" dirty="0">
                <a:latin typeface="Times New Roman"/>
                <a:cs typeface="Times New Roman"/>
              </a:rPr>
              <a:t> </a:t>
            </a:r>
            <a:r>
              <a:rPr sz="2800" spc="-5" dirty="0">
                <a:latin typeface="Times New Roman"/>
                <a:cs typeface="Times New Roman"/>
              </a:rPr>
              <a:t>general</a:t>
            </a:r>
            <a:r>
              <a:rPr sz="2800" dirty="0">
                <a:latin typeface="Times New Roman"/>
                <a:cs typeface="Times New Roman"/>
              </a:rPr>
              <a:t> </a:t>
            </a:r>
            <a:r>
              <a:rPr sz="2800" spc="-5" dirty="0">
                <a:latin typeface="Times New Roman"/>
                <a:cs typeface="Times New Roman"/>
              </a:rPr>
              <a:t>refers</a:t>
            </a:r>
            <a:r>
              <a:rPr sz="2800" dirty="0">
                <a:latin typeface="Times New Roman"/>
                <a:cs typeface="Times New Roman"/>
              </a:rPr>
              <a:t> </a:t>
            </a:r>
            <a:r>
              <a:rPr sz="2800" spc="-5" dirty="0">
                <a:latin typeface="Times New Roman"/>
                <a:cs typeface="Times New Roman"/>
              </a:rPr>
              <a:t>to</a:t>
            </a:r>
            <a:r>
              <a:rPr sz="2800" spc="5" dirty="0">
                <a:latin typeface="Times New Roman"/>
                <a:cs typeface="Times New Roman"/>
              </a:rPr>
              <a:t> </a:t>
            </a:r>
            <a:r>
              <a:rPr sz="2800" spc="-5" dirty="0">
                <a:latin typeface="Times New Roman"/>
                <a:cs typeface="Times New Roman"/>
              </a:rPr>
              <a:t>price </a:t>
            </a:r>
            <a:r>
              <a:rPr sz="2800" spc="-10" dirty="0">
                <a:latin typeface="Times New Roman"/>
                <a:cs typeface="Times New Roman"/>
              </a:rPr>
              <a:t>elasticity</a:t>
            </a:r>
            <a:r>
              <a:rPr sz="2800" spc="5" dirty="0">
                <a:latin typeface="Times New Roman"/>
                <a:cs typeface="Times New Roman"/>
              </a:rPr>
              <a:t> </a:t>
            </a:r>
            <a:r>
              <a:rPr sz="2800" dirty="0">
                <a:latin typeface="Times New Roman"/>
                <a:cs typeface="Times New Roman"/>
              </a:rPr>
              <a:t>of</a:t>
            </a:r>
            <a:r>
              <a:rPr sz="2800" spc="10" dirty="0">
                <a:latin typeface="Times New Roman"/>
                <a:cs typeface="Times New Roman"/>
              </a:rPr>
              <a:t> </a:t>
            </a:r>
            <a:r>
              <a:rPr sz="2800" spc="-5" dirty="0">
                <a:latin typeface="Times New Roman"/>
                <a:cs typeface="Times New Roman"/>
              </a:rPr>
              <a:t>demand.</a:t>
            </a:r>
            <a:endParaRPr sz="2800">
              <a:latin typeface="Times New Roman"/>
              <a:cs typeface="Times New Roman"/>
            </a:endParaRPr>
          </a:p>
          <a:p>
            <a:pPr marL="241300" marR="193040" indent="-228600">
              <a:lnSpc>
                <a:spcPts val="3000"/>
              </a:lnSpc>
              <a:spcBef>
                <a:spcPts val="1050"/>
              </a:spcBef>
              <a:buFont typeface="Arial MT"/>
              <a:buChar char="•"/>
              <a:tabLst>
                <a:tab pos="241300" algn="l"/>
              </a:tabLst>
            </a:pPr>
            <a:r>
              <a:rPr sz="2800" dirty="0">
                <a:latin typeface="Times New Roman"/>
                <a:cs typeface="Times New Roman"/>
              </a:rPr>
              <a:t>In </a:t>
            </a:r>
            <a:r>
              <a:rPr sz="2800" spc="-5" dirty="0">
                <a:latin typeface="Times New Roman"/>
                <a:cs typeface="Times New Roman"/>
              </a:rPr>
              <a:t>other</a:t>
            </a:r>
            <a:r>
              <a:rPr sz="2800" spc="5" dirty="0">
                <a:latin typeface="Times New Roman"/>
                <a:cs typeface="Times New Roman"/>
              </a:rPr>
              <a:t> </a:t>
            </a:r>
            <a:r>
              <a:rPr sz="2800" dirty="0">
                <a:latin typeface="Times New Roman"/>
                <a:cs typeface="Times New Roman"/>
              </a:rPr>
              <a:t>words, </a:t>
            </a:r>
            <a:r>
              <a:rPr sz="2800" spc="-5" dirty="0">
                <a:latin typeface="Times New Roman"/>
                <a:cs typeface="Times New Roman"/>
              </a:rPr>
              <a:t>it refers to</a:t>
            </a:r>
            <a:r>
              <a:rPr sz="280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quantity</a:t>
            </a:r>
            <a:r>
              <a:rPr sz="2800" dirty="0">
                <a:latin typeface="Times New Roman"/>
                <a:cs typeface="Times New Roman"/>
              </a:rPr>
              <a:t> </a:t>
            </a:r>
            <a:r>
              <a:rPr sz="2800" spc="-5" dirty="0">
                <a:latin typeface="Times New Roman"/>
                <a:cs typeface="Times New Roman"/>
              </a:rPr>
              <a:t>demanded</a:t>
            </a:r>
            <a:r>
              <a:rPr sz="2800" dirty="0">
                <a:latin typeface="Times New Roman"/>
                <a:cs typeface="Times New Roman"/>
              </a:rPr>
              <a:t> of</a:t>
            </a:r>
            <a:r>
              <a:rPr sz="2800" spc="5" dirty="0">
                <a:latin typeface="Times New Roman"/>
                <a:cs typeface="Times New Roman"/>
              </a:rPr>
              <a:t> </a:t>
            </a:r>
            <a:r>
              <a:rPr sz="2800" dirty="0">
                <a:latin typeface="Times New Roman"/>
                <a:cs typeface="Times New Roman"/>
              </a:rPr>
              <a:t>a</a:t>
            </a:r>
            <a:r>
              <a:rPr sz="2800" spc="-10" dirty="0">
                <a:latin typeface="Times New Roman"/>
                <a:cs typeface="Times New Roman"/>
              </a:rPr>
              <a:t> </a:t>
            </a:r>
            <a:r>
              <a:rPr sz="2800" spc="-5" dirty="0">
                <a:latin typeface="Times New Roman"/>
                <a:cs typeface="Times New Roman"/>
              </a:rPr>
              <a:t>commodity</a:t>
            </a:r>
            <a:r>
              <a:rPr sz="2800" dirty="0">
                <a:latin typeface="Times New Roman"/>
                <a:cs typeface="Times New Roman"/>
              </a:rPr>
              <a:t> </a:t>
            </a:r>
            <a:r>
              <a:rPr sz="2800" spc="-5" dirty="0">
                <a:latin typeface="Times New Roman"/>
                <a:cs typeface="Times New Roman"/>
              </a:rPr>
              <a:t>in </a:t>
            </a:r>
            <a:r>
              <a:rPr sz="2800" spc="-685" dirty="0">
                <a:latin typeface="Times New Roman"/>
                <a:cs typeface="Times New Roman"/>
              </a:rPr>
              <a:t> </a:t>
            </a:r>
            <a:r>
              <a:rPr sz="2800" spc="-5" dirty="0">
                <a:latin typeface="Times New Roman"/>
                <a:cs typeface="Times New Roman"/>
              </a:rPr>
              <a:t>response</a:t>
            </a:r>
            <a:r>
              <a:rPr sz="2800" spc="-15" dirty="0">
                <a:latin typeface="Times New Roman"/>
                <a:cs typeface="Times New Roman"/>
              </a:rPr>
              <a:t> </a:t>
            </a:r>
            <a:r>
              <a:rPr sz="2800" spc="-5" dirty="0">
                <a:latin typeface="Times New Roman"/>
                <a:cs typeface="Times New Roman"/>
              </a:rPr>
              <a:t>to</a:t>
            </a:r>
            <a:r>
              <a:rPr sz="2800" dirty="0">
                <a:latin typeface="Times New Roman"/>
                <a:cs typeface="Times New Roman"/>
              </a:rPr>
              <a:t> a</a:t>
            </a:r>
            <a:r>
              <a:rPr sz="2800" spc="-10" dirty="0">
                <a:latin typeface="Times New Roman"/>
                <a:cs typeface="Times New Roman"/>
              </a:rPr>
              <a:t> </a:t>
            </a:r>
            <a:r>
              <a:rPr sz="2800" spc="-5" dirty="0">
                <a:latin typeface="Times New Roman"/>
                <a:cs typeface="Times New Roman"/>
              </a:rPr>
              <a:t>given</a:t>
            </a:r>
            <a:r>
              <a:rPr sz="2800" dirty="0">
                <a:latin typeface="Times New Roman"/>
                <a:cs typeface="Times New Roman"/>
              </a:rPr>
              <a:t> </a:t>
            </a:r>
            <a:r>
              <a:rPr sz="2800" spc="-5" dirty="0">
                <a:latin typeface="Times New Roman"/>
                <a:cs typeface="Times New Roman"/>
              </a:rPr>
              <a:t>change</a:t>
            </a:r>
            <a:r>
              <a:rPr sz="2800" spc="-10"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5" dirty="0">
                <a:latin typeface="Times New Roman"/>
                <a:cs typeface="Times New Roman"/>
              </a:rPr>
              <a:t>price.</a:t>
            </a:r>
            <a:endParaRPr sz="2800">
              <a:latin typeface="Times New Roman"/>
              <a:cs typeface="Times New Roman"/>
            </a:endParaRPr>
          </a:p>
          <a:p>
            <a:pPr marL="241300" marR="5080" indent="-228600">
              <a:lnSpc>
                <a:spcPct val="90700"/>
              </a:lnSpc>
              <a:spcBef>
                <a:spcPts val="894"/>
              </a:spcBef>
              <a:buFont typeface="Arial MT"/>
              <a:buChar char="•"/>
              <a:tabLst>
                <a:tab pos="241300" algn="l"/>
              </a:tabLst>
            </a:pPr>
            <a:r>
              <a:rPr sz="2800" spc="-5" dirty="0">
                <a:latin typeface="Times New Roman"/>
                <a:cs typeface="Times New Roman"/>
              </a:rPr>
              <a:t>Price</a:t>
            </a:r>
            <a:r>
              <a:rPr sz="2800" spc="-10" dirty="0">
                <a:latin typeface="Times New Roman"/>
                <a:cs typeface="Times New Roman"/>
              </a:rPr>
              <a:t> elasticity</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is always negative,</a:t>
            </a:r>
            <a:r>
              <a:rPr sz="2800" dirty="0">
                <a:latin typeface="Times New Roman"/>
                <a:cs typeface="Times New Roman"/>
              </a:rPr>
              <a:t> </a:t>
            </a:r>
            <a:r>
              <a:rPr sz="2800" spc="-5" dirty="0">
                <a:latin typeface="Times New Roman"/>
                <a:cs typeface="Times New Roman"/>
              </a:rPr>
              <a:t>which</a:t>
            </a:r>
            <a:r>
              <a:rPr sz="2800" dirty="0">
                <a:latin typeface="Times New Roman"/>
                <a:cs typeface="Times New Roman"/>
              </a:rPr>
              <a:t> </a:t>
            </a:r>
            <a:r>
              <a:rPr sz="2800" spc="-5" dirty="0">
                <a:latin typeface="Times New Roman"/>
                <a:cs typeface="Times New Roman"/>
              </a:rPr>
              <a:t>indicates that the </a:t>
            </a:r>
            <a:r>
              <a:rPr sz="2800" spc="-685" dirty="0">
                <a:latin typeface="Times New Roman"/>
                <a:cs typeface="Times New Roman"/>
              </a:rPr>
              <a:t> </a:t>
            </a:r>
            <a:r>
              <a:rPr sz="2800" spc="-5" dirty="0">
                <a:latin typeface="Times New Roman"/>
                <a:cs typeface="Times New Roman"/>
              </a:rPr>
              <a:t>customer tends to </a:t>
            </a:r>
            <a:r>
              <a:rPr sz="2800" dirty="0">
                <a:latin typeface="Times New Roman"/>
                <a:cs typeface="Times New Roman"/>
              </a:rPr>
              <a:t>buy more </a:t>
            </a:r>
            <a:r>
              <a:rPr sz="2800" spc="-5" dirty="0">
                <a:latin typeface="Times New Roman"/>
                <a:cs typeface="Times New Roman"/>
              </a:rPr>
              <a:t>with every fall in the price. </a:t>
            </a:r>
            <a:r>
              <a:rPr sz="2800" dirty="0">
                <a:latin typeface="Times New Roman"/>
                <a:cs typeface="Times New Roman"/>
              </a:rPr>
              <a:t>The </a:t>
            </a:r>
            <a:r>
              <a:rPr sz="2800" spc="5" dirty="0">
                <a:latin typeface="Times New Roman"/>
                <a:cs typeface="Times New Roman"/>
              </a:rPr>
              <a:t> </a:t>
            </a:r>
            <a:r>
              <a:rPr sz="2800" spc="-5" dirty="0">
                <a:latin typeface="Times New Roman"/>
                <a:cs typeface="Times New Roman"/>
              </a:rPr>
              <a:t>relationship between</a:t>
            </a:r>
            <a:r>
              <a:rPr sz="280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price</a:t>
            </a:r>
            <a:r>
              <a:rPr sz="2800" spc="-10" dirty="0">
                <a:latin typeface="Times New Roman"/>
                <a:cs typeface="Times New Roman"/>
              </a:rPr>
              <a:t> </a:t>
            </a:r>
            <a:r>
              <a:rPr sz="2800" spc="-5" dirty="0">
                <a:latin typeface="Times New Roman"/>
                <a:cs typeface="Times New Roman"/>
              </a:rPr>
              <a:t>and</a:t>
            </a:r>
            <a:r>
              <a:rPr sz="2800"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is</a:t>
            </a:r>
            <a:r>
              <a:rPr sz="2800" spc="-10" dirty="0">
                <a:latin typeface="Times New Roman"/>
                <a:cs typeface="Times New Roman"/>
              </a:rPr>
              <a:t> </a:t>
            </a:r>
            <a:r>
              <a:rPr sz="2800" spc="-5" dirty="0">
                <a:latin typeface="Times New Roman"/>
                <a:cs typeface="Times New Roman"/>
              </a:rPr>
              <a:t>inverse.</a:t>
            </a:r>
            <a:endParaRPr sz="2800">
              <a:latin typeface="Times New Roman"/>
              <a:cs typeface="Times New Roman"/>
            </a:endParaRPr>
          </a:p>
          <a:p>
            <a:pPr marL="241300" indent="-228600">
              <a:lnSpc>
                <a:spcPct val="100000"/>
              </a:lnSpc>
              <a:spcBef>
                <a:spcPts val="650"/>
              </a:spcBef>
              <a:buFont typeface="Arial MT"/>
              <a:buChar char="•"/>
              <a:tabLst>
                <a:tab pos="241300" algn="l"/>
              </a:tabLst>
            </a:pPr>
            <a:r>
              <a:rPr sz="2800" spc="-5" dirty="0">
                <a:latin typeface="Times New Roman"/>
                <a:cs typeface="Times New Roman"/>
              </a:rPr>
              <a:t>Price</a:t>
            </a:r>
            <a:r>
              <a:rPr sz="2800" spc="-15" dirty="0">
                <a:latin typeface="Times New Roman"/>
                <a:cs typeface="Times New Roman"/>
              </a:rPr>
              <a:t> </a:t>
            </a:r>
            <a:r>
              <a:rPr sz="2800" spc="-10" dirty="0">
                <a:latin typeface="Times New Roman"/>
                <a:cs typeface="Times New Roman"/>
              </a:rPr>
              <a:t>elasticity</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formula:</a:t>
            </a:r>
            <a:endParaRPr sz="2800">
              <a:latin typeface="Times New Roman"/>
              <a:cs typeface="Times New Roman"/>
            </a:endParaRPr>
          </a:p>
          <a:p>
            <a:pPr marL="2643505" marR="906144" indent="-2009139">
              <a:lnSpc>
                <a:spcPts val="4100"/>
              </a:lnSpc>
              <a:spcBef>
                <a:spcPts val="10"/>
              </a:spcBef>
            </a:pPr>
            <a:r>
              <a:rPr sz="2800" dirty="0">
                <a:latin typeface="Times New Roman"/>
                <a:cs typeface="Times New Roman"/>
              </a:rPr>
              <a:t>= </a:t>
            </a:r>
            <a:r>
              <a:rPr sz="2800" u="sng" spc="-5" dirty="0">
                <a:uFill>
                  <a:solidFill>
                    <a:srgbClr val="000000"/>
                  </a:solidFill>
                </a:uFill>
                <a:latin typeface="Times New Roman"/>
                <a:cs typeface="Times New Roman"/>
              </a:rPr>
              <a:t>percentage change in the quantity demanded </a:t>
            </a:r>
            <a:r>
              <a:rPr sz="2800" u="sng" dirty="0">
                <a:uFill>
                  <a:solidFill>
                    <a:srgbClr val="000000"/>
                  </a:solidFill>
                </a:uFill>
                <a:latin typeface="Times New Roman"/>
                <a:cs typeface="Times New Roman"/>
              </a:rPr>
              <a:t>for </a:t>
            </a:r>
            <a:r>
              <a:rPr sz="2800" u="sng" spc="-5" dirty="0">
                <a:uFill>
                  <a:solidFill>
                    <a:srgbClr val="000000"/>
                  </a:solidFill>
                </a:uFill>
                <a:latin typeface="Times New Roman"/>
                <a:cs typeface="Times New Roman"/>
              </a:rPr>
              <a:t>product </a:t>
            </a:r>
            <a:r>
              <a:rPr sz="2800" u="sng" dirty="0">
                <a:uFill>
                  <a:solidFill>
                    <a:srgbClr val="000000"/>
                  </a:solidFill>
                </a:uFill>
                <a:latin typeface="Times New Roman"/>
                <a:cs typeface="Times New Roman"/>
              </a:rPr>
              <a:t>X </a:t>
            </a:r>
            <a:r>
              <a:rPr sz="2800" spc="-685" dirty="0">
                <a:latin typeface="Times New Roman"/>
                <a:cs typeface="Times New Roman"/>
              </a:rPr>
              <a:t> </a:t>
            </a:r>
            <a:r>
              <a:rPr sz="2800" spc="-5" dirty="0">
                <a:latin typeface="Times New Roman"/>
                <a:cs typeface="Times New Roman"/>
              </a:rPr>
              <a:t>Percentage</a:t>
            </a:r>
            <a:r>
              <a:rPr sz="2800" spc="-15" dirty="0">
                <a:latin typeface="Times New Roman"/>
                <a:cs typeface="Times New Roman"/>
              </a:rPr>
              <a:t> </a:t>
            </a:r>
            <a:r>
              <a:rPr sz="2800" spc="-5" dirty="0">
                <a:latin typeface="Times New Roman"/>
                <a:cs typeface="Times New Roman"/>
              </a:rPr>
              <a:t>change</a:t>
            </a:r>
            <a:r>
              <a:rPr sz="2800" spc="-10" dirty="0">
                <a:latin typeface="Times New Roman"/>
                <a:cs typeface="Times New Roman"/>
              </a:rPr>
              <a:t> </a:t>
            </a:r>
            <a:r>
              <a:rPr sz="2800" spc="-5" dirty="0">
                <a:latin typeface="Times New Roman"/>
                <a:cs typeface="Times New Roman"/>
              </a:rPr>
              <a:t>in the</a:t>
            </a:r>
            <a:r>
              <a:rPr sz="2800" spc="-10" dirty="0">
                <a:latin typeface="Times New Roman"/>
                <a:cs typeface="Times New Roman"/>
              </a:rPr>
              <a:t> </a:t>
            </a:r>
            <a:r>
              <a:rPr sz="2800" spc="-5" dirty="0">
                <a:latin typeface="Times New Roman"/>
                <a:cs typeface="Times New Roman"/>
              </a:rPr>
              <a:t>price</a:t>
            </a:r>
            <a:r>
              <a:rPr sz="2800" spc="-10" dirty="0">
                <a:latin typeface="Times New Roman"/>
                <a:cs typeface="Times New Roman"/>
              </a:rPr>
              <a:t> </a:t>
            </a:r>
            <a:r>
              <a:rPr sz="2800" dirty="0">
                <a:latin typeface="Times New Roman"/>
                <a:cs typeface="Times New Roman"/>
              </a:rPr>
              <a:t>of X</a:t>
            </a:r>
            <a:endParaRPr sz="2800">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5563" y="318515"/>
            <a:ext cx="6663207" cy="695960"/>
          </a:xfrm>
          <a:prstGeom prst="rect">
            <a:avLst/>
          </a:prstGeom>
        </p:spPr>
        <p:txBody>
          <a:bodyPr vert="horz" wrap="square" lIns="0" tIns="12700" rIns="0" bIns="0" rtlCol="0">
            <a:spAutoFit/>
          </a:bodyPr>
          <a:lstStyle/>
          <a:p>
            <a:pPr marL="12700">
              <a:lnSpc>
                <a:spcPct val="100000"/>
              </a:lnSpc>
              <a:spcBef>
                <a:spcPts val="100"/>
              </a:spcBef>
              <a:tabLst>
                <a:tab pos="3456940" algn="l"/>
              </a:tabLst>
            </a:pPr>
            <a:r>
              <a:rPr spc="-5" dirty="0">
                <a:highlight>
                  <a:srgbClr val="FFFF00"/>
                </a:highlight>
              </a:rPr>
              <a:t>Price</a:t>
            </a:r>
            <a:r>
              <a:rPr spc="15" dirty="0">
                <a:highlight>
                  <a:srgbClr val="FFFF00"/>
                </a:highlight>
              </a:rPr>
              <a:t> </a:t>
            </a:r>
            <a:r>
              <a:rPr spc="-5" dirty="0">
                <a:highlight>
                  <a:srgbClr val="FFFF00"/>
                </a:highlight>
              </a:rPr>
              <a:t>elasticity	</a:t>
            </a:r>
            <a:r>
              <a:rPr dirty="0">
                <a:highlight>
                  <a:srgbClr val="FFFF00"/>
                </a:highlight>
              </a:rPr>
              <a:t>of</a:t>
            </a:r>
            <a:r>
              <a:rPr spc="-75" dirty="0">
                <a:highlight>
                  <a:srgbClr val="FFFF00"/>
                </a:highlight>
              </a:rPr>
              <a:t> </a:t>
            </a:r>
            <a:r>
              <a:rPr spc="-5" dirty="0">
                <a:highlight>
                  <a:srgbClr val="FFFF00"/>
                </a:highlight>
              </a:rPr>
              <a:t>demand</a:t>
            </a:r>
          </a:p>
        </p:txBody>
      </p:sp>
      <p:sp>
        <p:nvSpPr>
          <p:cNvPr id="3" name="object 3"/>
          <p:cNvSpPr txBox="1"/>
          <p:nvPr/>
        </p:nvSpPr>
        <p:spPr>
          <a:xfrm>
            <a:off x="1033480" y="975868"/>
            <a:ext cx="7086600" cy="5130800"/>
          </a:xfrm>
          <a:prstGeom prst="rect">
            <a:avLst/>
          </a:prstGeom>
        </p:spPr>
        <p:txBody>
          <a:bodyPr vert="horz" wrap="square" lIns="0" tIns="94615" rIns="0" bIns="0" rtlCol="0">
            <a:spAutoFit/>
          </a:bodyPr>
          <a:lstStyle/>
          <a:p>
            <a:pPr marL="241300" indent="-228600">
              <a:lnSpc>
                <a:spcPct val="100000"/>
              </a:lnSpc>
              <a:spcBef>
                <a:spcPts val="745"/>
              </a:spcBef>
              <a:buFont typeface="Arial MT"/>
              <a:buChar char="•"/>
              <a:tabLst>
                <a:tab pos="241300" algn="l"/>
              </a:tabLst>
            </a:pPr>
            <a:r>
              <a:rPr sz="2800" dirty="0">
                <a:latin typeface="Times New Roman"/>
                <a:cs typeface="Times New Roman"/>
              </a:rPr>
              <a:t>EDP</a:t>
            </a:r>
            <a:r>
              <a:rPr sz="2800" spc="-125" dirty="0">
                <a:latin typeface="Times New Roman"/>
                <a:cs typeface="Times New Roman"/>
              </a:rPr>
              <a:t> </a:t>
            </a:r>
            <a:r>
              <a:rPr sz="2800" dirty="0">
                <a:latin typeface="Times New Roman"/>
                <a:cs typeface="Times New Roman"/>
              </a:rPr>
              <a:t>=</a:t>
            </a:r>
            <a:r>
              <a:rPr sz="2800" spc="-35" dirty="0">
                <a:latin typeface="Times New Roman"/>
                <a:cs typeface="Times New Roman"/>
              </a:rPr>
              <a:t> </a:t>
            </a:r>
            <a:r>
              <a:rPr sz="2800" u="sng" dirty="0">
                <a:uFill>
                  <a:solidFill>
                    <a:srgbClr val="000000"/>
                  </a:solidFill>
                </a:uFill>
                <a:latin typeface="Times New Roman"/>
                <a:cs typeface="Times New Roman"/>
              </a:rPr>
              <a:t>(Q2-Q1)/Q1</a:t>
            </a:r>
            <a:endParaRPr sz="2800" dirty="0">
              <a:latin typeface="Times New Roman"/>
              <a:cs typeface="Times New Roman"/>
            </a:endParaRPr>
          </a:p>
          <a:p>
            <a:pPr marL="1346200">
              <a:lnSpc>
                <a:spcPct val="100000"/>
              </a:lnSpc>
              <a:spcBef>
                <a:spcPts val="650"/>
              </a:spcBef>
            </a:pPr>
            <a:r>
              <a:rPr sz="2800" dirty="0">
                <a:latin typeface="Times New Roman"/>
                <a:cs typeface="Times New Roman"/>
              </a:rPr>
              <a:t>(P2-P1)/P1</a:t>
            </a:r>
          </a:p>
          <a:p>
            <a:pPr marL="12700" marR="5080">
              <a:lnSpc>
                <a:spcPts val="4010"/>
              </a:lnSpc>
              <a:spcBef>
                <a:spcPts val="215"/>
              </a:spcBef>
            </a:pPr>
            <a:r>
              <a:rPr sz="2800" dirty="0">
                <a:latin typeface="Times New Roman"/>
                <a:cs typeface="Times New Roman"/>
              </a:rPr>
              <a:t>Q1 </a:t>
            </a:r>
            <a:r>
              <a:rPr sz="2800" spc="-5" dirty="0">
                <a:latin typeface="Times New Roman"/>
                <a:cs typeface="Times New Roman"/>
              </a:rPr>
              <a:t>is the quantity demanded </a:t>
            </a:r>
            <a:r>
              <a:rPr sz="2800" dirty="0">
                <a:latin typeface="Times New Roman"/>
                <a:cs typeface="Times New Roman"/>
              </a:rPr>
              <a:t>before </a:t>
            </a:r>
            <a:r>
              <a:rPr sz="2800" spc="-5" dirty="0">
                <a:latin typeface="Times New Roman"/>
                <a:cs typeface="Times New Roman"/>
              </a:rPr>
              <a:t>prize change. </a:t>
            </a:r>
            <a:r>
              <a:rPr sz="2800" spc="-685" dirty="0">
                <a:latin typeface="Times New Roman"/>
                <a:cs typeface="Times New Roman"/>
              </a:rPr>
              <a:t> </a:t>
            </a:r>
            <a:r>
              <a:rPr sz="2800" dirty="0">
                <a:latin typeface="Times New Roman"/>
                <a:cs typeface="Times New Roman"/>
              </a:rPr>
              <a:t>Q2</a:t>
            </a:r>
            <a:r>
              <a:rPr sz="2800" spc="-5" dirty="0">
                <a:latin typeface="Times New Roman"/>
                <a:cs typeface="Times New Roman"/>
              </a:rPr>
              <a:t> is</a:t>
            </a:r>
            <a:r>
              <a:rPr sz="2800" spc="-10" dirty="0">
                <a:latin typeface="Times New Roman"/>
                <a:cs typeface="Times New Roman"/>
              </a:rPr>
              <a:t> </a:t>
            </a:r>
            <a:r>
              <a:rPr sz="2800" spc="-5" dirty="0">
                <a:latin typeface="Times New Roman"/>
                <a:cs typeface="Times New Roman"/>
              </a:rPr>
              <a:t>quantity demanded</a:t>
            </a:r>
            <a:r>
              <a:rPr sz="2800" dirty="0">
                <a:latin typeface="Times New Roman"/>
                <a:cs typeface="Times New Roman"/>
              </a:rPr>
              <a:t> </a:t>
            </a:r>
            <a:r>
              <a:rPr sz="2800" spc="-5" dirty="0">
                <a:latin typeface="Times New Roman"/>
                <a:cs typeface="Times New Roman"/>
              </a:rPr>
              <a:t>after</a:t>
            </a:r>
            <a:r>
              <a:rPr sz="2800" dirty="0">
                <a:latin typeface="Times New Roman"/>
                <a:cs typeface="Times New Roman"/>
              </a:rPr>
              <a:t> </a:t>
            </a:r>
            <a:r>
              <a:rPr sz="2800" spc="-5" dirty="0">
                <a:latin typeface="Times New Roman"/>
                <a:cs typeface="Times New Roman"/>
              </a:rPr>
              <a:t>price</a:t>
            </a:r>
            <a:r>
              <a:rPr sz="2800" spc="-15" dirty="0">
                <a:latin typeface="Times New Roman"/>
                <a:cs typeface="Times New Roman"/>
              </a:rPr>
              <a:t> </a:t>
            </a:r>
            <a:r>
              <a:rPr sz="2800" spc="-5" dirty="0">
                <a:latin typeface="Times New Roman"/>
                <a:cs typeface="Times New Roman"/>
              </a:rPr>
              <a:t>change.</a:t>
            </a:r>
            <a:endParaRPr sz="2800" dirty="0">
              <a:latin typeface="Times New Roman"/>
              <a:cs typeface="Times New Roman"/>
            </a:endParaRPr>
          </a:p>
          <a:p>
            <a:pPr marL="12700" marR="2952115">
              <a:lnSpc>
                <a:spcPts val="3979"/>
              </a:lnSpc>
              <a:spcBef>
                <a:spcPts val="114"/>
              </a:spcBef>
            </a:pPr>
            <a:r>
              <a:rPr sz="2800" dirty="0">
                <a:latin typeface="Times New Roman"/>
                <a:cs typeface="Times New Roman"/>
              </a:rPr>
              <a:t>P1</a:t>
            </a:r>
            <a:r>
              <a:rPr sz="2800" spc="-15" dirty="0">
                <a:latin typeface="Times New Roman"/>
                <a:cs typeface="Times New Roman"/>
              </a:rPr>
              <a:t> </a:t>
            </a:r>
            <a:r>
              <a:rPr sz="2800" spc="-5" dirty="0">
                <a:latin typeface="Times New Roman"/>
                <a:cs typeface="Times New Roman"/>
              </a:rPr>
              <a:t>is</a:t>
            </a:r>
            <a:r>
              <a:rPr sz="2800" spc="-15" dirty="0">
                <a:latin typeface="Times New Roman"/>
                <a:cs typeface="Times New Roman"/>
              </a:rPr>
              <a:t> </a:t>
            </a:r>
            <a:r>
              <a:rPr sz="2800" spc="-5" dirty="0">
                <a:latin typeface="Times New Roman"/>
                <a:cs typeface="Times New Roman"/>
              </a:rPr>
              <a:t>the</a:t>
            </a:r>
            <a:r>
              <a:rPr sz="2800" spc="-20" dirty="0">
                <a:latin typeface="Times New Roman"/>
                <a:cs typeface="Times New Roman"/>
              </a:rPr>
              <a:t> </a:t>
            </a:r>
            <a:r>
              <a:rPr sz="2800" spc="-5" dirty="0">
                <a:latin typeface="Times New Roman"/>
                <a:cs typeface="Times New Roman"/>
              </a:rPr>
              <a:t>price</a:t>
            </a:r>
            <a:r>
              <a:rPr sz="2800" spc="-20" dirty="0">
                <a:latin typeface="Times New Roman"/>
                <a:cs typeface="Times New Roman"/>
              </a:rPr>
              <a:t> </a:t>
            </a:r>
            <a:r>
              <a:rPr sz="2800" dirty="0">
                <a:latin typeface="Times New Roman"/>
                <a:cs typeface="Times New Roman"/>
              </a:rPr>
              <a:t>before</a:t>
            </a:r>
            <a:r>
              <a:rPr sz="2800" spc="-20" dirty="0">
                <a:latin typeface="Times New Roman"/>
                <a:cs typeface="Times New Roman"/>
              </a:rPr>
              <a:t> </a:t>
            </a:r>
            <a:r>
              <a:rPr sz="2800" spc="-5" dirty="0">
                <a:latin typeface="Times New Roman"/>
                <a:cs typeface="Times New Roman"/>
              </a:rPr>
              <a:t>change </a:t>
            </a:r>
            <a:r>
              <a:rPr sz="2800" spc="-685" dirty="0">
                <a:latin typeface="Times New Roman"/>
                <a:cs typeface="Times New Roman"/>
              </a:rPr>
              <a:t> </a:t>
            </a:r>
            <a:r>
              <a:rPr sz="2800" dirty="0">
                <a:latin typeface="Times New Roman"/>
                <a:cs typeface="Times New Roman"/>
              </a:rPr>
              <a:t>P2</a:t>
            </a:r>
            <a:r>
              <a:rPr sz="2800" spc="-10" dirty="0">
                <a:latin typeface="Times New Roman"/>
                <a:cs typeface="Times New Roman"/>
              </a:rPr>
              <a:t> </a:t>
            </a:r>
            <a:r>
              <a:rPr sz="2800" spc="-5" dirty="0">
                <a:latin typeface="Times New Roman"/>
                <a:cs typeface="Times New Roman"/>
              </a:rPr>
              <a:t>the</a:t>
            </a:r>
            <a:r>
              <a:rPr sz="2800" spc="-15" dirty="0">
                <a:latin typeface="Times New Roman"/>
                <a:cs typeface="Times New Roman"/>
              </a:rPr>
              <a:t> </a:t>
            </a:r>
            <a:r>
              <a:rPr sz="2800" spc="-5" dirty="0">
                <a:latin typeface="Times New Roman"/>
                <a:cs typeface="Times New Roman"/>
              </a:rPr>
              <a:t>price</a:t>
            </a:r>
            <a:r>
              <a:rPr sz="2800" spc="-15" dirty="0">
                <a:latin typeface="Times New Roman"/>
                <a:cs typeface="Times New Roman"/>
              </a:rPr>
              <a:t> </a:t>
            </a:r>
            <a:r>
              <a:rPr sz="2800" spc="-5" dirty="0">
                <a:latin typeface="Times New Roman"/>
                <a:cs typeface="Times New Roman"/>
              </a:rPr>
              <a:t>after</a:t>
            </a:r>
            <a:r>
              <a:rPr sz="2800" dirty="0">
                <a:latin typeface="Times New Roman"/>
                <a:cs typeface="Times New Roman"/>
              </a:rPr>
              <a:t> </a:t>
            </a:r>
            <a:r>
              <a:rPr sz="2800" spc="-5" dirty="0">
                <a:latin typeface="Times New Roman"/>
                <a:cs typeface="Times New Roman"/>
              </a:rPr>
              <a:t>change</a:t>
            </a:r>
            <a:endParaRPr sz="2800" dirty="0">
              <a:latin typeface="Times New Roman"/>
              <a:cs typeface="Times New Roman"/>
            </a:endParaRPr>
          </a:p>
          <a:p>
            <a:pPr marL="12700" marR="113664">
              <a:lnSpc>
                <a:spcPts val="4010"/>
              </a:lnSpc>
              <a:spcBef>
                <a:spcPts val="10"/>
              </a:spcBef>
            </a:pPr>
            <a:r>
              <a:rPr sz="2800" spc="-5" dirty="0">
                <a:latin typeface="Times New Roman"/>
                <a:cs typeface="Times New Roman"/>
              </a:rPr>
              <a:t>Price</a:t>
            </a:r>
            <a:r>
              <a:rPr sz="2800" spc="-10" dirty="0">
                <a:latin typeface="Times New Roman"/>
                <a:cs typeface="Times New Roman"/>
              </a:rPr>
              <a:t> elasticity</a:t>
            </a:r>
            <a:r>
              <a:rPr sz="2800" spc="5" dirty="0">
                <a:latin typeface="Times New Roman"/>
                <a:cs typeface="Times New Roman"/>
              </a:rPr>
              <a:t>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demand</a:t>
            </a:r>
            <a:r>
              <a:rPr sz="2800" spc="5" dirty="0">
                <a:latin typeface="Times New Roman"/>
                <a:cs typeface="Times New Roman"/>
              </a:rPr>
              <a:t> </a:t>
            </a:r>
            <a:r>
              <a:rPr sz="2800" spc="-5" dirty="0">
                <a:latin typeface="Times New Roman"/>
                <a:cs typeface="Times New Roman"/>
              </a:rPr>
              <a:t>divide</a:t>
            </a:r>
            <a:r>
              <a:rPr sz="2800" spc="-10" dirty="0">
                <a:latin typeface="Times New Roman"/>
                <a:cs typeface="Times New Roman"/>
              </a:rPr>
              <a:t> </a:t>
            </a:r>
            <a:r>
              <a:rPr sz="2800" spc="-5" dirty="0">
                <a:latin typeface="Times New Roman"/>
                <a:cs typeface="Times New Roman"/>
              </a:rPr>
              <a:t>into</a:t>
            </a:r>
            <a:r>
              <a:rPr sz="2800" spc="5" dirty="0">
                <a:latin typeface="Times New Roman"/>
                <a:cs typeface="Times New Roman"/>
              </a:rPr>
              <a:t> </a:t>
            </a:r>
            <a:r>
              <a:rPr sz="2800" spc="-5" dirty="0">
                <a:latin typeface="Times New Roman"/>
                <a:cs typeface="Times New Roman"/>
              </a:rPr>
              <a:t>three</a:t>
            </a:r>
            <a:r>
              <a:rPr sz="2800" spc="-10" dirty="0">
                <a:latin typeface="Times New Roman"/>
                <a:cs typeface="Times New Roman"/>
              </a:rPr>
              <a:t> </a:t>
            </a:r>
            <a:r>
              <a:rPr sz="2800" spc="-5" dirty="0">
                <a:latin typeface="Times New Roman"/>
                <a:cs typeface="Times New Roman"/>
              </a:rPr>
              <a:t>types </a:t>
            </a:r>
            <a:r>
              <a:rPr sz="2800" spc="-685" dirty="0">
                <a:latin typeface="Times New Roman"/>
                <a:cs typeface="Times New Roman"/>
              </a:rPr>
              <a:t> </a:t>
            </a:r>
            <a:r>
              <a:rPr sz="2800" spc="-5" dirty="0">
                <a:latin typeface="Times New Roman"/>
                <a:cs typeface="Times New Roman"/>
              </a:rPr>
              <a:t>They are</a:t>
            </a:r>
            <a:r>
              <a:rPr sz="2800" spc="-10" dirty="0">
                <a:latin typeface="Times New Roman"/>
                <a:cs typeface="Times New Roman"/>
              </a:rPr>
              <a:t> elastic </a:t>
            </a:r>
            <a:r>
              <a:rPr sz="2800" spc="-5" dirty="0">
                <a:latin typeface="Times New Roman"/>
                <a:cs typeface="Times New Roman"/>
              </a:rPr>
              <a:t>price</a:t>
            </a:r>
            <a:r>
              <a:rPr sz="2800" spc="-10" dirty="0">
                <a:latin typeface="Times New Roman"/>
                <a:cs typeface="Times New Roman"/>
              </a:rPr>
              <a:t> </a:t>
            </a:r>
            <a:r>
              <a:rPr sz="2800" spc="-5" dirty="0">
                <a:latin typeface="Times New Roman"/>
                <a:cs typeface="Times New Roman"/>
              </a:rPr>
              <a:t>demand(ED</a:t>
            </a:r>
            <a:r>
              <a:rPr sz="2800" dirty="0">
                <a:latin typeface="Times New Roman"/>
                <a:cs typeface="Times New Roman"/>
              </a:rPr>
              <a:t> &gt;</a:t>
            </a:r>
            <a:r>
              <a:rPr sz="2800" spc="-5" dirty="0">
                <a:latin typeface="Times New Roman"/>
                <a:cs typeface="Times New Roman"/>
              </a:rPr>
              <a:t> </a:t>
            </a:r>
            <a:r>
              <a:rPr sz="2800" dirty="0">
                <a:latin typeface="Times New Roman"/>
                <a:cs typeface="Times New Roman"/>
              </a:rPr>
              <a:t>1)</a:t>
            </a:r>
          </a:p>
          <a:p>
            <a:pPr marL="12700" marR="2585085">
              <a:lnSpc>
                <a:spcPts val="3979"/>
              </a:lnSpc>
            </a:pPr>
            <a:r>
              <a:rPr sz="2800" spc="-5" dirty="0">
                <a:latin typeface="Times New Roman"/>
                <a:cs typeface="Times New Roman"/>
              </a:rPr>
              <a:t>Inelastic</a:t>
            </a:r>
            <a:r>
              <a:rPr sz="2800" spc="-25" dirty="0">
                <a:latin typeface="Times New Roman"/>
                <a:cs typeface="Times New Roman"/>
              </a:rPr>
              <a:t> </a:t>
            </a:r>
            <a:r>
              <a:rPr sz="2800" spc="-5" dirty="0">
                <a:latin typeface="Times New Roman"/>
                <a:cs typeface="Times New Roman"/>
              </a:rPr>
              <a:t>price</a:t>
            </a:r>
            <a:r>
              <a:rPr sz="2800" spc="-20" dirty="0">
                <a:latin typeface="Times New Roman"/>
                <a:cs typeface="Times New Roman"/>
              </a:rPr>
              <a:t> </a:t>
            </a:r>
            <a:r>
              <a:rPr sz="2800" spc="-5" dirty="0">
                <a:latin typeface="Times New Roman"/>
                <a:cs typeface="Times New Roman"/>
              </a:rPr>
              <a:t>demand(ED</a:t>
            </a:r>
            <a:r>
              <a:rPr sz="2800" spc="-15" dirty="0">
                <a:latin typeface="Times New Roman"/>
                <a:cs typeface="Times New Roman"/>
              </a:rPr>
              <a:t> </a:t>
            </a:r>
            <a:r>
              <a:rPr sz="2800" dirty="0">
                <a:latin typeface="Times New Roman"/>
                <a:cs typeface="Times New Roman"/>
              </a:rPr>
              <a:t>&lt;</a:t>
            </a:r>
            <a:r>
              <a:rPr sz="2800" spc="-15" dirty="0">
                <a:latin typeface="Times New Roman"/>
                <a:cs typeface="Times New Roman"/>
              </a:rPr>
              <a:t> </a:t>
            </a:r>
            <a:r>
              <a:rPr sz="2800" dirty="0">
                <a:latin typeface="Times New Roman"/>
                <a:cs typeface="Times New Roman"/>
              </a:rPr>
              <a:t>1) </a:t>
            </a:r>
            <a:r>
              <a:rPr sz="2800" spc="-685" dirty="0">
                <a:latin typeface="Times New Roman"/>
                <a:cs typeface="Times New Roman"/>
              </a:rPr>
              <a:t> </a:t>
            </a:r>
            <a:r>
              <a:rPr sz="2800" spc="-5" dirty="0">
                <a:latin typeface="Times New Roman"/>
                <a:cs typeface="Times New Roman"/>
              </a:rPr>
              <a:t>Unity</a:t>
            </a:r>
            <a:r>
              <a:rPr sz="2800" spc="-10" dirty="0">
                <a:latin typeface="Times New Roman"/>
                <a:cs typeface="Times New Roman"/>
              </a:rPr>
              <a:t> </a:t>
            </a:r>
            <a:r>
              <a:rPr sz="2800" spc="-5" dirty="0">
                <a:latin typeface="Times New Roman"/>
                <a:cs typeface="Times New Roman"/>
              </a:rPr>
              <a:t>price</a:t>
            </a:r>
            <a:r>
              <a:rPr sz="2800" spc="-20" dirty="0">
                <a:latin typeface="Times New Roman"/>
                <a:cs typeface="Times New Roman"/>
              </a:rPr>
              <a:t> </a:t>
            </a:r>
            <a:r>
              <a:rPr sz="2800" spc="-5" dirty="0">
                <a:latin typeface="Times New Roman"/>
                <a:cs typeface="Times New Roman"/>
              </a:rPr>
              <a:t>elasticity(ED</a:t>
            </a:r>
            <a:r>
              <a:rPr sz="2800" spc="-10" dirty="0">
                <a:latin typeface="Times New Roman"/>
                <a:cs typeface="Times New Roman"/>
              </a:rPr>
              <a:t> </a:t>
            </a:r>
            <a:r>
              <a:rPr sz="2800" dirty="0">
                <a:latin typeface="Times New Roman"/>
                <a:cs typeface="Times New Roman"/>
              </a:rPr>
              <a:t>=</a:t>
            </a:r>
            <a:r>
              <a:rPr sz="2800" spc="-15" dirty="0">
                <a:latin typeface="Times New Roman"/>
                <a:cs typeface="Times New Roman"/>
              </a:rPr>
              <a:t> </a:t>
            </a:r>
            <a:r>
              <a:rPr sz="2800" dirty="0">
                <a:latin typeface="Times New Roman"/>
                <a:cs typeface="Times New Roman"/>
              </a:rPr>
              <a:t>1)</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3315"/>
            <a:ext cx="8619657" cy="695960"/>
          </a:xfrm>
          <a:prstGeom prst="rect">
            <a:avLst/>
          </a:prstGeom>
        </p:spPr>
        <p:txBody>
          <a:bodyPr vert="horz" wrap="square" lIns="0" tIns="12700" rIns="0" bIns="0" rtlCol="0">
            <a:spAutoFit/>
          </a:bodyPr>
          <a:lstStyle/>
          <a:p>
            <a:pPr marL="12700">
              <a:lnSpc>
                <a:spcPct val="100000"/>
              </a:lnSpc>
              <a:spcBef>
                <a:spcPts val="100"/>
              </a:spcBef>
              <a:tabLst>
                <a:tab pos="3983990" algn="l"/>
              </a:tabLst>
            </a:pPr>
            <a:r>
              <a:rPr spc="-5" dirty="0">
                <a:highlight>
                  <a:srgbClr val="FFFF00"/>
                </a:highlight>
              </a:rPr>
              <a:t>Income</a:t>
            </a:r>
            <a:r>
              <a:rPr spc="20" dirty="0">
                <a:highlight>
                  <a:srgbClr val="FFFF00"/>
                </a:highlight>
              </a:rPr>
              <a:t> </a:t>
            </a:r>
            <a:r>
              <a:rPr spc="-5" dirty="0">
                <a:highlight>
                  <a:srgbClr val="FFFF00"/>
                </a:highlight>
              </a:rPr>
              <a:t>elasticity	</a:t>
            </a:r>
            <a:r>
              <a:rPr dirty="0">
                <a:highlight>
                  <a:srgbClr val="FFFF00"/>
                </a:highlight>
              </a:rPr>
              <a:t>of</a:t>
            </a:r>
            <a:r>
              <a:rPr spc="-75" dirty="0">
                <a:highlight>
                  <a:srgbClr val="FFFF00"/>
                </a:highlight>
              </a:rPr>
              <a:t> </a:t>
            </a:r>
            <a:r>
              <a:rPr spc="-5" dirty="0">
                <a:highlight>
                  <a:srgbClr val="FFFF00"/>
                </a:highlight>
              </a:rPr>
              <a:t>demand</a:t>
            </a:r>
          </a:p>
        </p:txBody>
      </p:sp>
      <p:sp>
        <p:nvSpPr>
          <p:cNvPr id="3" name="object 3"/>
          <p:cNvSpPr txBox="1"/>
          <p:nvPr/>
        </p:nvSpPr>
        <p:spPr>
          <a:xfrm>
            <a:off x="916939" y="1807971"/>
            <a:ext cx="10059035" cy="3259454"/>
          </a:xfrm>
          <a:prstGeom prst="rect">
            <a:avLst/>
          </a:prstGeom>
        </p:spPr>
        <p:txBody>
          <a:bodyPr vert="horz" wrap="square" lIns="0" tIns="63500" rIns="0" bIns="0" rtlCol="0">
            <a:spAutoFit/>
          </a:bodyPr>
          <a:lstStyle/>
          <a:p>
            <a:pPr marL="241300" marR="45085" indent="-228600">
              <a:lnSpc>
                <a:spcPts val="3000"/>
              </a:lnSpc>
              <a:spcBef>
                <a:spcPts val="500"/>
              </a:spcBef>
              <a:buFont typeface="Arial MT"/>
              <a:buChar char="•"/>
              <a:tabLst>
                <a:tab pos="241300" algn="l"/>
              </a:tabLst>
            </a:pPr>
            <a:r>
              <a:rPr sz="2800" spc="-5" dirty="0">
                <a:latin typeface="Times New Roman"/>
                <a:cs typeface="Times New Roman"/>
              </a:rPr>
              <a:t>Income</a:t>
            </a:r>
            <a:r>
              <a:rPr sz="2800" spc="-10" dirty="0">
                <a:latin typeface="Times New Roman"/>
                <a:cs typeface="Times New Roman"/>
              </a:rPr>
              <a:t> elasticity</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demand</a:t>
            </a:r>
            <a:r>
              <a:rPr sz="2800" spc="5" dirty="0">
                <a:latin typeface="Times New Roman"/>
                <a:cs typeface="Times New Roman"/>
              </a:rPr>
              <a:t> </a:t>
            </a:r>
            <a:r>
              <a:rPr sz="2800" spc="-5" dirty="0">
                <a:latin typeface="Times New Roman"/>
                <a:cs typeface="Times New Roman"/>
              </a:rPr>
              <a:t>refers to</a:t>
            </a:r>
            <a:r>
              <a:rPr sz="2800" dirty="0">
                <a:latin typeface="Times New Roman"/>
                <a:cs typeface="Times New Roman"/>
              </a:rPr>
              <a:t> </a:t>
            </a:r>
            <a:r>
              <a:rPr sz="2800" spc="-5" dirty="0">
                <a:latin typeface="Times New Roman"/>
                <a:cs typeface="Times New Roman"/>
              </a:rPr>
              <a:t>the quantity</a:t>
            </a:r>
            <a:r>
              <a:rPr sz="2800" dirty="0">
                <a:latin typeface="Times New Roman"/>
                <a:cs typeface="Times New Roman"/>
              </a:rPr>
              <a:t> </a:t>
            </a:r>
            <a:r>
              <a:rPr sz="2800" spc="-5" dirty="0">
                <a:latin typeface="Times New Roman"/>
                <a:cs typeface="Times New Roman"/>
              </a:rPr>
              <a:t>demanded</a:t>
            </a:r>
            <a:r>
              <a:rPr sz="2800" dirty="0">
                <a:latin typeface="Times New Roman"/>
                <a:cs typeface="Times New Roman"/>
              </a:rPr>
              <a:t> of</a:t>
            </a:r>
            <a:r>
              <a:rPr sz="2800" spc="10" dirty="0">
                <a:latin typeface="Times New Roman"/>
                <a:cs typeface="Times New Roman"/>
              </a:rPr>
              <a:t> </a:t>
            </a:r>
            <a:r>
              <a:rPr sz="2800" dirty="0">
                <a:latin typeface="Times New Roman"/>
                <a:cs typeface="Times New Roman"/>
              </a:rPr>
              <a:t>a </a:t>
            </a:r>
            <a:r>
              <a:rPr sz="2800" spc="5" dirty="0">
                <a:latin typeface="Times New Roman"/>
                <a:cs typeface="Times New Roman"/>
              </a:rPr>
              <a:t> </a:t>
            </a:r>
            <a:r>
              <a:rPr sz="2800" spc="-5" dirty="0">
                <a:latin typeface="Times New Roman"/>
                <a:cs typeface="Times New Roman"/>
              </a:rPr>
              <a:t>commodity</a:t>
            </a:r>
            <a:r>
              <a:rPr sz="2800" dirty="0">
                <a:latin typeface="Times New Roman"/>
                <a:cs typeface="Times New Roman"/>
              </a:rPr>
              <a:t> </a:t>
            </a:r>
            <a:r>
              <a:rPr sz="2800" spc="-5" dirty="0">
                <a:latin typeface="Times New Roman"/>
                <a:cs typeface="Times New Roman"/>
              </a:rPr>
              <a:t>in</a:t>
            </a:r>
            <a:r>
              <a:rPr sz="2800" spc="5" dirty="0">
                <a:latin typeface="Times New Roman"/>
                <a:cs typeface="Times New Roman"/>
              </a:rPr>
              <a:t> </a:t>
            </a:r>
            <a:r>
              <a:rPr sz="2800" spc="-5" dirty="0">
                <a:latin typeface="Times New Roman"/>
                <a:cs typeface="Times New Roman"/>
              </a:rPr>
              <a:t>response</a:t>
            </a:r>
            <a:r>
              <a:rPr sz="2800" spc="-10" dirty="0">
                <a:latin typeface="Times New Roman"/>
                <a:cs typeface="Times New Roman"/>
              </a:rPr>
              <a:t> </a:t>
            </a:r>
            <a:r>
              <a:rPr sz="2800" spc="-5" dirty="0">
                <a:latin typeface="Times New Roman"/>
                <a:cs typeface="Times New Roman"/>
              </a:rPr>
              <a:t>to</a:t>
            </a:r>
            <a:r>
              <a:rPr sz="2800" spc="5" dirty="0">
                <a:latin typeface="Times New Roman"/>
                <a:cs typeface="Times New Roman"/>
              </a:rPr>
              <a:t> </a:t>
            </a:r>
            <a:r>
              <a:rPr sz="2800" dirty="0">
                <a:latin typeface="Times New Roman"/>
                <a:cs typeface="Times New Roman"/>
              </a:rPr>
              <a:t>a</a:t>
            </a:r>
            <a:r>
              <a:rPr sz="2800" spc="-5" dirty="0">
                <a:latin typeface="Times New Roman"/>
                <a:cs typeface="Times New Roman"/>
              </a:rPr>
              <a:t> given</a:t>
            </a:r>
            <a:r>
              <a:rPr sz="2800" dirty="0">
                <a:latin typeface="Times New Roman"/>
                <a:cs typeface="Times New Roman"/>
              </a:rPr>
              <a:t> </a:t>
            </a:r>
            <a:r>
              <a:rPr sz="2800" spc="-5" dirty="0">
                <a:latin typeface="Times New Roman"/>
                <a:cs typeface="Times New Roman"/>
              </a:rPr>
              <a:t>change in</a:t>
            </a:r>
            <a:r>
              <a:rPr sz="2800" spc="5" dirty="0">
                <a:latin typeface="Times New Roman"/>
                <a:cs typeface="Times New Roman"/>
              </a:rPr>
              <a:t> </a:t>
            </a:r>
            <a:r>
              <a:rPr sz="2800" spc="-5" dirty="0">
                <a:latin typeface="Times New Roman"/>
                <a:cs typeface="Times New Roman"/>
              </a:rPr>
              <a:t>income</a:t>
            </a:r>
            <a:r>
              <a:rPr sz="2800" spc="-10" dirty="0">
                <a:latin typeface="Times New Roman"/>
                <a:cs typeface="Times New Roman"/>
              </a:rPr>
              <a:t> </a:t>
            </a:r>
            <a:r>
              <a:rPr sz="2800" dirty="0">
                <a:latin typeface="Times New Roman"/>
                <a:cs typeface="Times New Roman"/>
              </a:rPr>
              <a:t>of</a:t>
            </a:r>
            <a:r>
              <a:rPr sz="2800" spc="1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25" dirty="0">
                <a:latin typeface="Times New Roman"/>
                <a:cs typeface="Times New Roman"/>
              </a:rPr>
              <a:t>customer.</a:t>
            </a:r>
            <a:endParaRPr sz="2800">
              <a:latin typeface="Times New Roman"/>
              <a:cs typeface="Times New Roman"/>
            </a:endParaRPr>
          </a:p>
          <a:p>
            <a:pPr marL="241300" marR="5080" indent="-228600">
              <a:lnSpc>
                <a:spcPts val="3000"/>
              </a:lnSpc>
              <a:spcBef>
                <a:spcPts val="1005"/>
              </a:spcBef>
              <a:buFont typeface="Arial MT"/>
              <a:buChar char="•"/>
              <a:tabLst>
                <a:tab pos="241300" algn="l"/>
              </a:tabLst>
            </a:pPr>
            <a:r>
              <a:rPr sz="2800" spc="-5" dirty="0">
                <a:latin typeface="Times New Roman"/>
                <a:cs typeface="Times New Roman"/>
              </a:rPr>
              <a:t>Income</a:t>
            </a:r>
            <a:r>
              <a:rPr sz="2800" spc="-10" dirty="0">
                <a:latin typeface="Times New Roman"/>
                <a:cs typeface="Times New Roman"/>
              </a:rPr>
              <a:t> elasticity</a:t>
            </a:r>
            <a:r>
              <a:rPr sz="2800" dirty="0">
                <a:latin typeface="Times New Roman"/>
                <a:cs typeface="Times New Roman"/>
              </a:rPr>
              <a:t> </a:t>
            </a:r>
            <a:r>
              <a:rPr sz="2800" spc="-5" dirty="0">
                <a:latin typeface="Times New Roman"/>
                <a:cs typeface="Times New Roman"/>
              </a:rPr>
              <a:t>is normally</a:t>
            </a:r>
            <a:r>
              <a:rPr sz="2800" spc="5" dirty="0">
                <a:latin typeface="Times New Roman"/>
                <a:cs typeface="Times New Roman"/>
              </a:rPr>
              <a:t> </a:t>
            </a:r>
            <a:r>
              <a:rPr sz="2800" spc="-5" dirty="0">
                <a:latin typeface="Times New Roman"/>
                <a:cs typeface="Times New Roman"/>
              </a:rPr>
              <a:t>positive,</a:t>
            </a:r>
            <a:r>
              <a:rPr sz="2800" dirty="0">
                <a:latin typeface="Times New Roman"/>
                <a:cs typeface="Times New Roman"/>
              </a:rPr>
              <a:t> </a:t>
            </a:r>
            <a:r>
              <a:rPr sz="2800" spc="-5" dirty="0">
                <a:latin typeface="Times New Roman"/>
                <a:cs typeface="Times New Roman"/>
              </a:rPr>
              <a:t>which</a:t>
            </a:r>
            <a:r>
              <a:rPr sz="2800" dirty="0">
                <a:latin typeface="Times New Roman"/>
                <a:cs typeface="Times New Roman"/>
              </a:rPr>
              <a:t> </a:t>
            </a:r>
            <a:r>
              <a:rPr sz="2800" spc="-5" dirty="0">
                <a:latin typeface="Times New Roman"/>
                <a:cs typeface="Times New Roman"/>
              </a:rPr>
              <a:t>indicates that</a:t>
            </a:r>
            <a:r>
              <a:rPr sz="2800" dirty="0">
                <a:latin typeface="Times New Roman"/>
                <a:cs typeface="Times New Roman"/>
              </a:rPr>
              <a:t> </a:t>
            </a:r>
            <a:r>
              <a:rPr sz="2800" spc="-5" dirty="0">
                <a:latin typeface="Times New Roman"/>
                <a:cs typeface="Times New Roman"/>
              </a:rPr>
              <a:t>the </a:t>
            </a:r>
            <a:r>
              <a:rPr sz="2800" dirty="0">
                <a:latin typeface="Times New Roman"/>
                <a:cs typeface="Times New Roman"/>
              </a:rPr>
              <a:t> </a:t>
            </a:r>
            <a:r>
              <a:rPr sz="2800" spc="-5" dirty="0">
                <a:latin typeface="Times New Roman"/>
                <a:cs typeface="Times New Roman"/>
              </a:rPr>
              <a:t>customer</a:t>
            </a:r>
            <a:r>
              <a:rPr sz="2800" dirty="0">
                <a:latin typeface="Times New Roman"/>
                <a:cs typeface="Times New Roman"/>
              </a:rPr>
              <a:t> </a:t>
            </a:r>
            <a:r>
              <a:rPr sz="2800" spc="-5" dirty="0">
                <a:latin typeface="Times New Roman"/>
                <a:cs typeface="Times New Roman"/>
              </a:rPr>
              <a:t>tends</a:t>
            </a:r>
            <a:r>
              <a:rPr sz="2800" spc="-10" dirty="0">
                <a:latin typeface="Times New Roman"/>
                <a:cs typeface="Times New Roman"/>
              </a:rPr>
              <a:t> </a:t>
            </a:r>
            <a:r>
              <a:rPr sz="2800" spc="-5" dirty="0">
                <a:latin typeface="Times New Roman"/>
                <a:cs typeface="Times New Roman"/>
              </a:rPr>
              <a:t>to </a:t>
            </a:r>
            <a:r>
              <a:rPr sz="2800" dirty="0">
                <a:latin typeface="Times New Roman"/>
                <a:cs typeface="Times New Roman"/>
              </a:rPr>
              <a:t>buy more</a:t>
            </a:r>
            <a:r>
              <a:rPr sz="2800" spc="-15" dirty="0">
                <a:latin typeface="Times New Roman"/>
                <a:cs typeface="Times New Roman"/>
              </a:rPr>
              <a:t> </a:t>
            </a:r>
            <a:r>
              <a:rPr sz="2800" spc="-5" dirty="0">
                <a:latin typeface="Times New Roman"/>
                <a:cs typeface="Times New Roman"/>
              </a:rPr>
              <a:t>and </a:t>
            </a:r>
            <a:r>
              <a:rPr sz="2800" dirty="0">
                <a:latin typeface="Times New Roman"/>
                <a:cs typeface="Times New Roman"/>
              </a:rPr>
              <a:t>more</a:t>
            </a:r>
            <a:r>
              <a:rPr sz="2800" spc="-15" dirty="0">
                <a:latin typeface="Times New Roman"/>
                <a:cs typeface="Times New Roman"/>
              </a:rPr>
              <a:t> </a:t>
            </a:r>
            <a:r>
              <a:rPr sz="2800" spc="-5" dirty="0">
                <a:latin typeface="Times New Roman"/>
                <a:cs typeface="Times New Roman"/>
              </a:rPr>
              <a:t>with</a:t>
            </a:r>
            <a:r>
              <a:rPr sz="2800" dirty="0">
                <a:latin typeface="Times New Roman"/>
                <a:cs typeface="Times New Roman"/>
              </a:rPr>
              <a:t> </a:t>
            </a:r>
            <a:r>
              <a:rPr sz="2800" spc="-5" dirty="0">
                <a:latin typeface="Times New Roman"/>
                <a:cs typeface="Times New Roman"/>
              </a:rPr>
              <a:t>every increase</a:t>
            </a:r>
            <a:r>
              <a:rPr sz="2800" spc="-15"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5" dirty="0">
                <a:latin typeface="Times New Roman"/>
                <a:cs typeface="Times New Roman"/>
              </a:rPr>
              <a:t>income.</a:t>
            </a:r>
            <a:endParaRPr sz="2800">
              <a:latin typeface="Times New Roman"/>
              <a:cs typeface="Times New Roman"/>
            </a:endParaRPr>
          </a:p>
          <a:p>
            <a:pPr marL="241300" indent="-228600">
              <a:lnSpc>
                <a:spcPct val="100000"/>
              </a:lnSpc>
              <a:spcBef>
                <a:spcPts val="680"/>
              </a:spcBef>
              <a:buFont typeface="Arial MT"/>
              <a:buChar char="•"/>
              <a:tabLst>
                <a:tab pos="241300" algn="l"/>
              </a:tabLst>
            </a:pPr>
            <a:r>
              <a:rPr sz="2800" spc="-5" dirty="0">
                <a:latin typeface="Times New Roman"/>
                <a:cs typeface="Times New Roman"/>
              </a:rPr>
              <a:t>Income</a:t>
            </a:r>
            <a:r>
              <a:rPr sz="2800" spc="-15" dirty="0">
                <a:latin typeface="Times New Roman"/>
                <a:cs typeface="Times New Roman"/>
              </a:rPr>
              <a:t> </a:t>
            </a:r>
            <a:r>
              <a:rPr sz="2800" spc="-10" dirty="0">
                <a:latin typeface="Times New Roman"/>
                <a:cs typeface="Times New Roman"/>
              </a:rPr>
              <a:t>elasticity</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formula:</a:t>
            </a:r>
            <a:endParaRPr sz="2800">
              <a:latin typeface="Times New Roman"/>
              <a:cs typeface="Times New Roman"/>
            </a:endParaRPr>
          </a:p>
          <a:p>
            <a:pPr marL="2501900" marR="1572260" indent="-2133600">
              <a:lnSpc>
                <a:spcPct val="119300"/>
              </a:lnSpc>
            </a:pPr>
            <a:r>
              <a:rPr sz="2800" dirty="0">
                <a:latin typeface="Times New Roman"/>
                <a:cs typeface="Times New Roman"/>
              </a:rPr>
              <a:t>= </a:t>
            </a:r>
            <a:r>
              <a:rPr sz="2800" u="sng" spc="-5" dirty="0">
                <a:uFill>
                  <a:solidFill>
                    <a:srgbClr val="000000"/>
                  </a:solidFill>
                </a:uFill>
                <a:latin typeface="Times New Roman"/>
                <a:cs typeface="Times New Roman"/>
              </a:rPr>
              <a:t>percentage change in quantity demanded </a:t>
            </a:r>
            <a:r>
              <a:rPr sz="2800" u="sng" dirty="0">
                <a:uFill>
                  <a:solidFill>
                    <a:srgbClr val="000000"/>
                  </a:solidFill>
                </a:uFill>
                <a:latin typeface="Times New Roman"/>
                <a:cs typeface="Times New Roman"/>
              </a:rPr>
              <a:t>for </a:t>
            </a:r>
            <a:r>
              <a:rPr sz="2800" u="sng" spc="-5" dirty="0">
                <a:uFill>
                  <a:solidFill>
                    <a:srgbClr val="000000"/>
                  </a:solidFill>
                </a:uFill>
                <a:latin typeface="Times New Roman"/>
                <a:cs typeface="Times New Roman"/>
              </a:rPr>
              <a:t>product </a:t>
            </a:r>
            <a:r>
              <a:rPr sz="2800" u="sng" dirty="0">
                <a:uFill>
                  <a:solidFill>
                    <a:srgbClr val="000000"/>
                  </a:solidFill>
                </a:uFill>
                <a:latin typeface="Times New Roman"/>
                <a:cs typeface="Times New Roman"/>
              </a:rPr>
              <a:t>X </a:t>
            </a:r>
            <a:r>
              <a:rPr sz="2800" spc="-685" dirty="0">
                <a:latin typeface="Times New Roman"/>
                <a:cs typeface="Times New Roman"/>
              </a:rPr>
              <a:t> </a:t>
            </a:r>
            <a:r>
              <a:rPr sz="2800" spc="-5" dirty="0">
                <a:latin typeface="Times New Roman"/>
                <a:cs typeface="Times New Roman"/>
              </a:rPr>
              <a:t>Percentage</a:t>
            </a:r>
            <a:r>
              <a:rPr sz="2800" spc="-15" dirty="0">
                <a:latin typeface="Times New Roman"/>
                <a:cs typeface="Times New Roman"/>
              </a:rPr>
              <a:t> </a:t>
            </a:r>
            <a:r>
              <a:rPr sz="2800" spc="-5" dirty="0">
                <a:latin typeface="Times New Roman"/>
                <a:cs typeface="Times New Roman"/>
              </a:rPr>
              <a:t>change</a:t>
            </a:r>
            <a:r>
              <a:rPr sz="2800" spc="-10" dirty="0">
                <a:latin typeface="Times New Roman"/>
                <a:cs typeface="Times New Roman"/>
              </a:rPr>
              <a:t> </a:t>
            </a:r>
            <a:r>
              <a:rPr sz="2800" spc="-5" dirty="0">
                <a:latin typeface="Times New Roman"/>
                <a:cs typeface="Times New Roman"/>
              </a:rPr>
              <a:t>in income</a:t>
            </a:r>
            <a:endParaRPr sz="2800">
              <a:latin typeface="Times New Roman"/>
              <a:cs typeface="Times New Roman"/>
            </a:endParaRPr>
          </a:p>
        </p:txBody>
      </p:sp>
      <p:sp>
        <p:nvSpPr>
          <p:cNvPr id="4" name="object 4"/>
          <p:cNvSpPr txBox="1"/>
          <p:nvPr/>
        </p:nvSpPr>
        <p:spPr>
          <a:xfrm>
            <a:off x="916939" y="5026659"/>
            <a:ext cx="2757805" cy="1068070"/>
          </a:xfrm>
          <a:prstGeom prst="rect">
            <a:avLst/>
          </a:prstGeom>
        </p:spPr>
        <p:txBody>
          <a:bodyPr vert="horz" wrap="square" lIns="0" tIns="106680" rIns="0" bIns="0" rtlCol="0">
            <a:spAutoFit/>
          </a:bodyPr>
          <a:lstStyle/>
          <a:p>
            <a:pPr marL="12700">
              <a:lnSpc>
                <a:spcPct val="100000"/>
              </a:lnSpc>
              <a:spcBef>
                <a:spcPts val="840"/>
              </a:spcBef>
            </a:pPr>
            <a:r>
              <a:rPr sz="2800" dirty="0">
                <a:latin typeface="Times New Roman"/>
                <a:cs typeface="Times New Roman"/>
              </a:rPr>
              <a:t>EDI</a:t>
            </a:r>
            <a:r>
              <a:rPr sz="2800" spc="-40" dirty="0">
                <a:latin typeface="Times New Roman"/>
                <a:cs typeface="Times New Roman"/>
              </a:rPr>
              <a:t> </a:t>
            </a:r>
            <a:r>
              <a:rPr sz="2800" dirty="0">
                <a:latin typeface="Times New Roman"/>
                <a:cs typeface="Times New Roman"/>
              </a:rPr>
              <a:t>=</a:t>
            </a:r>
            <a:r>
              <a:rPr sz="2800" spc="-45" dirty="0">
                <a:latin typeface="Times New Roman"/>
                <a:cs typeface="Times New Roman"/>
              </a:rPr>
              <a:t> </a:t>
            </a:r>
            <a:r>
              <a:rPr sz="2800" u="sng" dirty="0">
                <a:uFill>
                  <a:solidFill>
                    <a:srgbClr val="000000"/>
                  </a:solidFill>
                </a:uFill>
                <a:latin typeface="Times New Roman"/>
                <a:cs typeface="Times New Roman"/>
              </a:rPr>
              <a:t>(Q2-Q1)/Q1</a:t>
            </a:r>
            <a:endParaRPr sz="2800">
              <a:latin typeface="Times New Roman"/>
              <a:cs typeface="Times New Roman"/>
            </a:endParaRPr>
          </a:p>
          <a:p>
            <a:pPr marL="1078865">
              <a:lnSpc>
                <a:spcPct val="100000"/>
              </a:lnSpc>
              <a:spcBef>
                <a:spcPts val="745"/>
              </a:spcBef>
            </a:pPr>
            <a:r>
              <a:rPr sz="2800" dirty="0">
                <a:latin typeface="Times New Roman"/>
                <a:cs typeface="Times New Roman"/>
              </a:rPr>
              <a:t>(I2-I1)/I1</a:t>
            </a:r>
            <a:endParaRPr sz="2800">
              <a:latin typeface="Times New Roman"/>
              <a:cs typeface="Times New Roman"/>
            </a:endParaRPr>
          </a:p>
        </p:txBody>
      </p:sp>
      <p:sp>
        <p:nvSpPr>
          <p:cNvPr id="5" name="object 5"/>
          <p:cNvSpPr txBox="1"/>
          <p:nvPr/>
        </p:nvSpPr>
        <p:spPr>
          <a:xfrm>
            <a:off x="5228963" y="5066284"/>
            <a:ext cx="4366260" cy="1043940"/>
          </a:xfrm>
          <a:prstGeom prst="rect">
            <a:avLst/>
          </a:prstGeom>
        </p:spPr>
        <p:txBody>
          <a:bodyPr vert="horz" wrap="square" lIns="0" tIns="94615" rIns="0" bIns="0" rtlCol="0">
            <a:spAutoFit/>
          </a:bodyPr>
          <a:lstStyle/>
          <a:p>
            <a:pPr marL="241300" indent="-228600">
              <a:lnSpc>
                <a:spcPct val="100000"/>
              </a:lnSpc>
              <a:spcBef>
                <a:spcPts val="745"/>
              </a:spcBef>
              <a:buFont typeface="Arial MT"/>
              <a:buChar char="•"/>
              <a:tabLst>
                <a:tab pos="241300" algn="l"/>
              </a:tabLst>
            </a:pPr>
            <a:r>
              <a:rPr sz="2800" dirty="0">
                <a:latin typeface="Times New Roman"/>
                <a:cs typeface="Times New Roman"/>
              </a:rPr>
              <a:t>I1</a:t>
            </a:r>
            <a:r>
              <a:rPr sz="2800" spc="-15" dirty="0">
                <a:latin typeface="Times New Roman"/>
                <a:cs typeface="Times New Roman"/>
              </a:rPr>
              <a:t> </a:t>
            </a:r>
            <a:r>
              <a:rPr sz="2800" spc="-5" dirty="0">
                <a:latin typeface="Times New Roman"/>
                <a:cs typeface="Times New Roman"/>
              </a:rPr>
              <a:t>is</a:t>
            </a:r>
            <a:r>
              <a:rPr sz="2800" spc="-20" dirty="0">
                <a:latin typeface="Times New Roman"/>
                <a:cs typeface="Times New Roman"/>
              </a:rPr>
              <a:t> </a:t>
            </a:r>
            <a:r>
              <a:rPr sz="2800" spc="-5" dirty="0">
                <a:latin typeface="Times New Roman"/>
                <a:cs typeface="Times New Roman"/>
              </a:rPr>
              <a:t>income</a:t>
            </a:r>
            <a:r>
              <a:rPr sz="2800" spc="-20" dirty="0">
                <a:latin typeface="Times New Roman"/>
                <a:cs typeface="Times New Roman"/>
              </a:rPr>
              <a:t> </a:t>
            </a:r>
            <a:r>
              <a:rPr sz="2800" dirty="0">
                <a:latin typeface="Times New Roman"/>
                <a:cs typeface="Times New Roman"/>
              </a:rPr>
              <a:t>before</a:t>
            </a:r>
            <a:r>
              <a:rPr sz="2800" spc="-25" dirty="0">
                <a:latin typeface="Times New Roman"/>
                <a:cs typeface="Times New Roman"/>
              </a:rPr>
              <a:t> </a:t>
            </a:r>
            <a:r>
              <a:rPr sz="2800" spc="-5" dirty="0">
                <a:latin typeface="Times New Roman"/>
                <a:cs typeface="Times New Roman"/>
              </a:rPr>
              <a:t>change</a:t>
            </a:r>
            <a:endParaRPr sz="2800">
              <a:latin typeface="Times New Roman"/>
              <a:cs typeface="Times New Roman"/>
            </a:endParaRPr>
          </a:p>
          <a:p>
            <a:pPr marL="241300" indent="-228600">
              <a:lnSpc>
                <a:spcPct val="100000"/>
              </a:lnSpc>
              <a:spcBef>
                <a:spcPts val="650"/>
              </a:spcBef>
              <a:buFont typeface="Arial MT"/>
              <a:buChar char="•"/>
              <a:tabLst>
                <a:tab pos="241300" algn="l"/>
              </a:tabLst>
            </a:pPr>
            <a:r>
              <a:rPr sz="2800" dirty="0">
                <a:latin typeface="Times New Roman"/>
                <a:cs typeface="Times New Roman"/>
              </a:rPr>
              <a:t>I2</a:t>
            </a:r>
            <a:r>
              <a:rPr sz="2800" spc="-15" dirty="0">
                <a:latin typeface="Times New Roman"/>
                <a:cs typeface="Times New Roman"/>
              </a:rPr>
              <a:t> </a:t>
            </a:r>
            <a:r>
              <a:rPr sz="2800" spc="-5" dirty="0">
                <a:latin typeface="Times New Roman"/>
                <a:cs typeface="Times New Roman"/>
              </a:rPr>
              <a:t>is</a:t>
            </a:r>
            <a:r>
              <a:rPr sz="2800" spc="-15" dirty="0">
                <a:latin typeface="Times New Roman"/>
                <a:cs typeface="Times New Roman"/>
              </a:rPr>
              <a:t> </a:t>
            </a:r>
            <a:r>
              <a:rPr sz="2800" spc="-5" dirty="0">
                <a:latin typeface="Times New Roman"/>
                <a:cs typeface="Times New Roman"/>
              </a:rPr>
              <a:t>the</a:t>
            </a:r>
            <a:r>
              <a:rPr sz="2800" spc="-20" dirty="0">
                <a:latin typeface="Times New Roman"/>
                <a:cs typeface="Times New Roman"/>
              </a:rPr>
              <a:t> </a:t>
            </a:r>
            <a:r>
              <a:rPr sz="2800" spc="-5" dirty="0">
                <a:latin typeface="Times New Roman"/>
                <a:cs typeface="Times New Roman"/>
              </a:rPr>
              <a:t>income</a:t>
            </a:r>
            <a:r>
              <a:rPr sz="2800" spc="-20" dirty="0">
                <a:latin typeface="Times New Roman"/>
                <a:cs typeface="Times New Roman"/>
              </a:rPr>
              <a:t> </a:t>
            </a:r>
            <a:r>
              <a:rPr sz="2800" spc="-5" dirty="0">
                <a:latin typeface="Times New Roman"/>
                <a:cs typeface="Times New Roman"/>
              </a:rPr>
              <a:t>after change</a:t>
            </a:r>
            <a:endParaRPr sz="280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3315"/>
            <a:ext cx="8430813" cy="695960"/>
          </a:xfrm>
          <a:prstGeom prst="rect">
            <a:avLst/>
          </a:prstGeom>
        </p:spPr>
        <p:txBody>
          <a:bodyPr vert="horz" wrap="square" lIns="0" tIns="12700" rIns="0" bIns="0" rtlCol="0">
            <a:spAutoFit/>
          </a:bodyPr>
          <a:lstStyle/>
          <a:p>
            <a:pPr marL="12700">
              <a:lnSpc>
                <a:spcPct val="100000"/>
              </a:lnSpc>
              <a:spcBef>
                <a:spcPts val="100"/>
              </a:spcBef>
              <a:tabLst>
                <a:tab pos="3582670" algn="l"/>
              </a:tabLst>
            </a:pPr>
            <a:r>
              <a:rPr spc="-5" dirty="0">
                <a:highlight>
                  <a:srgbClr val="FFFF00"/>
                </a:highlight>
              </a:rPr>
              <a:t>Cross</a:t>
            </a:r>
            <a:r>
              <a:rPr spc="25" dirty="0">
                <a:highlight>
                  <a:srgbClr val="FFFF00"/>
                </a:highlight>
              </a:rPr>
              <a:t> </a:t>
            </a:r>
            <a:r>
              <a:rPr spc="-5" dirty="0">
                <a:highlight>
                  <a:srgbClr val="FFFF00"/>
                </a:highlight>
              </a:rPr>
              <a:t>elasticity	</a:t>
            </a:r>
            <a:r>
              <a:rPr dirty="0">
                <a:highlight>
                  <a:srgbClr val="FFFF00"/>
                </a:highlight>
              </a:rPr>
              <a:t>of</a:t>
            </a:r>
            <a:r>
              <a:rPr spc="-75" dirty="0">
                <a:highlight>
                  <a:srgbClr val="FFFF00"/>
                </a:highlight>
              </a:rPr>
              <a:t> </a:t>
            </a:r>
            <a:r>
              <a:rPr spc="-5" dirty="0">
                <a:highlight>
                  <a:srgbClr val="FFFF00"/>
                </a:highlight>
              </a:rPr>
              <a:t>demand</a:t>
            </a:r>
          </a:p>
        </p:txBody>
      </p:sp>
      <p:sp>
        <p:nvSpPr>
          <p:cNvPr id="3" name="object 3"/>
          <p:cNvSpPr txBox="1"/>
          <p:nvPr/>
        </p:nvSpPr>
        <p:spPr>
          <a:xfrm>
            <a:off x="891538" y="1807971"/>
            <a:ext cx="11094085" cy="4192270"/>
          </a:xfrm>
          <a:prstGeom prst="rect">
            <a:avLst/>
          </a:prstGeom>
        </p:spPr>
        <p:txBody>
          <a:bodyPr vert="horz" wrap="square" lIns="0" tIns="63500" rIns="0" bIns="0" rtlCol="0">
            <a:spAutoFit/>
          </a:bodyPr>
          <a:lstStyle/>
          <a:p>
            <a:pPr marL="266700" marR="118110" indent="-228600">
              <a:lnSpc>
                <a:spcPts val="3000"/>
              </a:lnSpc>
              <a:spcBef>
                <a:spcPts val="500"/>
              </a:spcBef>
              <a:buFont typeface="Arial MT"/>
              <a:buChar char="•"/>
              <a:tabLst>
                <a:tab pos="266700" algn="l"/>
              </a:tabLst>
            </a:pPr>
            <a:r>
              <a:rPr sz="2800" spc="-5" dirty="0">
                <a:latin typeface="Times New Roman"/>
                <a:cs typeface="Times New Roman"/>
              </a:rPr>
              <a:t>Cross </a:t>
            </a:r>
            <a:r>
              <a:rPr sz="2800" spc="-10" dirty="0">
                <a:latin typeface="Times New Roman"/>
                <a:cs typeface="Times New Roman"/>
              </a:rPr>
              <a:t>elasticity</a:t>
            </a:r>
            <a:r>
              <a:rPr sz="2800" spc="5" dirty="0">
                <a:latin typeface="Times New Roman"/>
                <a:cs typeface="Times New Roman"/>
              </a:rPr>
              <a:t> </a:t>
            </a:r>
            <a:r>
              <a:rPr sz="2800" dirty="0">
                <a:latin typeface="Times New Roman"/>
                <a:cs typeface="Times New Roman"/>
              </a:rPr>
              <a:t>of</a:t>
            </a:r>
            <a:r>
              <a:rPr sz="2800" spc="10"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refers</a:t>
            </a:r>
            <a:r>
              <a:rPr sz="2800" dirty="0">
                <a:latin typeface="Times New Roman"/>
                <a:cs typeface="Times New Roman"/>
              </a:rPr>
              <a:t> </a:t>
            </a:r>
            <a:r>
              <a:rPr sz="2800" spc="-5" dirty="0">
                <a:latin typeface="Times New Roman"/>
                <a:cs typeface="Times New Roman"/>
              </a:rPr>
              <a:t>to</a:t>
            </a:r>
            <a:r>
              <a:rPr sz="2800" spc="5" dirty="0">
                <a:latin typeface="Times New Roman"/>
                <a:cs typeface="Times New Roman"/>
              </a:rPr>
              <a:t> </a:t>
            </a:r>
            <a:r>
              <a:rPr sz="2800" spc="-5" dirty="0">
                <a:latin typeface="Times New Roman"/>
                <a:cs typeface="Times New Roman"/>
              </a:rPr>
              <a:t>the quantity</a:t>
            </a:r>
            <a:r>
              <a:rPr sz="2800" dirty="0">
                <a:latin typeface="Times New Roman"/>
                <a:cs typeface="Times New Roman"/>
              </a:rPr>
              <a:t> </a:t>
            </a:r>
            <a:r>
              <a:rPr sz="2800" spc="-5" dirty="0">
                <a:latin typeface="Times New Roman"/>
                <a:cs typeface="Times New Roman"/>
              </a:rPr>
              <a:t>demanded</a:t>
            </a:r>
            <a:r>
              <a:rPr sz="2800" spc="5" dirty="0">
                <a:latin typeface="Times New Roman"/>
                <a:cs typeface="Times New Roman"/>
              </a:rPr>
              <a:t> </a:t>
            </a:r>
            <a:r>
              <a:rPr sz="2800" dirty="0">
                <a:latin typeface="Times New Roman"/>
                <a:cs typeface="Times New Roman"/>
              </a:rPr>
              <a:t>of</a:t>
            </a:r>
            <a:r>
              <a:rPr sz="2800" spc="10" dirty="0">
                <a:latin typeface="Times New Roman"/>
                <a:cs typeface="Times New Roman"/>
              </a:rPr>
              <a:t> </a:t>
            </a:r>
            <a:r>
              <a:rPr sz="2800" dirty="0">
                <a:latin typeface="Times New Roman"/>
                <a:cs typeface="Times New Roman"/>
              </a:rPr>
              <a:t>a</a:t>
            </a:r>
            <a:r>
              <a:rPr sz="2800" spc="-10" dirty="0">
                <a:latin typeface="Times New Roman"/>
                <a:cs typeface="Times New Roman"/>
              </a:rPr>
              <a:t> </a:t>
            </a:r>
            <a:r>
              <a:rPr sz="2800" spc="-5" dirty="0">
                <a:latin typeface="Times New Roman"/>
                <a:cs typeface="Times New Roman"/>
              </a:rPr>
              <a:t>commodity </a:t>
            </a:r>
            <a:r>
              <a:rPr sz="2800" spc="-685"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5" dirty="0">
                <a:latin typeface="Times New Roman"/>
                <a:cs typeface="Times New Roman"/>
              </a:rPr>
              <a:t>response</a:t>
            </a:r>
            <a:r>
              <a:rPr sz="2800" spc="-10" dirty="0">
                <a:latin typeface="Times New Roman"/>
                <a:cs typeface="Times New Roman"/>
              </a:rPr>
              <a:t> </a:t>
            </a:r>
            <a:r>
              <a:rPr sz="2800" spc="-5" dirty="0">
                <a:latin typeface="Times New Roman"/>
                <a:cs typeface="Times New Roman"/>
              </a:rPr>
              <a:t>to</a:t>
            </a:r>
            <a:r>
              <a:rPr sz="2800" dirty="0">
                <a:latin typeface="Times New Roman"/>
                <a:cs typeface="Times New Roman"/>
              </a:rPr>
              <a:t> a</a:t>
            </a:r>
            <a:r>
              <a:rPr sz="2800" spc="-10" dirty="0">
                <a:latin typeface="Times New Roman"/>
                <a:cs typeface="Times New Roman"/>
              </a:rPr>
              <a:t> </a:t>
            </a:r>
            <a:r>
              <a:rPr sz="2800" spc="-5" dirty="0">
                <a:latin typeface="Times New Roman"/>
                <a:cs typeface="Times New Roman"/>
              </a:rPr>
              <a:t>change</a:t>
            </a:r>
            <a:r>
              <a:rPr sz="2800" spc="-10"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price</a:t>
            </a:r>
            <a:r>
              <a:rPr sz="2800" spc="-10" dirty="0">
                <a:latin typeface="Times New Roman"/>
                <a:cs typeface="Times New Roman"/>
              </a:rPr>
              <a:t> </a:t>
            </a:r>
            <a:r>
              <a:rPr sz="2800" dirty="0">
                <a:latin typeface="Times New Roman"/>
                <a:cs typeface="Times New Roman"/>
              </a:rPr>
              <a:t>of</a:t>
            </a:r>
            <a:r>
              <a:rPr sz="2800" spc="5" dirty="0">
                <a:latin typeface="Times New Roman"/>
                <a:cs typeface="Times New Roman"/>
              </a:rPr>
              <a:t> </a:t>
            </a:r>
            <a:r>
              <a:rPr sz="2800" dirty="0">
                <a:latin typeface="Times New Roman"/>
                <a:cs typeface="Times New Roman"/>
              </a:rPr>
              <a:t>a</a:t>
            </a:r>
            <a:r>
              <a:rPr sz="2800" spc="-10" dirty="0">
                <a:latin typeface="Times New Roman"/>
                <a:cs typeface="Times New Roman"/>
              </a:rPr>
              <a:t> </a:t>
            </a:r>
            <a:r>
              <a:rPr sz="2800" spc="-5" dirty="0">
                <a:latin typeface="Times New Roman"/>
                <a:cs typeface="Times New Roman"/>
              </a:rPr>
              <a:t>related</a:t>
            </a:r>
            <a:r>
              <a:rPr sz="2800" dirty="0">
                <a:latin typeface="Times New Roman"/>
                <a:cs typeface="Times New Roman"/>
              </a:rPr>
              <a:t> </a:t>
            </a:r>
            <a:r>
              <a:rPr sz="2800" spc="-5" dirty="0">
                <a:latin typeface="Times New Roman"/>
                <a:cs typeface="Times New Roman"/>
              </a:rPr>
              <a:t>goods,</a:t>
            </a:r>
            <a:r>
              <a:rPr sz="2800" dirty="0">
                <a:latin typeface="Times New Roman"/>
                <a:cs typeface="Times New Roman"/>
              </a:rPr>
              <a:t> </a:t>
            </a:r>
            <a:r>
              <a:rPr sz="2800" spc="-5" dirty="0">
                <a:latin typeface="Times New Roman"/>
                <a:cs typeface="Times New Roman"/>
              </a:rPr>
              <a:t>which</a:t>
            </a:r>
            <a:r>
              <a:rPr sz="2800" spc="5" dirty="0">
                <a:latin typeface="Times New Roman"/>
                <a:cs typeface="Times New Roman"/>
              </a:rPr>
              <a:t> </a:t>
            </a:r>
            <a:r>
              <a:rPr sz="2800" spc="-5" dirty="0">
                <a:latin typeface="Times New Roman"/>
                <a:cs typeface="Times New Roman"/>
              </a:rPr>
              <a:t>may</a:t>
            </a:r>
            <a:r>
              <a:rPr sz="2800" dirty="0">
                <a:latin typeface="Times New Roman"/>
                <a:cs typeface="Times New Roman"/>
              </a:rPr>
              <a:t> be </a:t>
            </a:r>
            <a:r>
              <a:rPr sz="2800" spc="5" dirty="0">
                <a:latin typeface="Times New Roman"/>
                <a:cs typeface="Times New Roman"/>
              </a:rPr>
              <a:t> </a:t>
            </a:r>
            <a:r>
              <a:rPr sz="2800" spc="-5" dirty="0">
                <a:latin typeface="Times New Roman"/>
                <a:cs typeface="Times New Roman"/>
              </a:rPr>
              <a:t>substitute</a:t>
            </a:r>
            <a:r>
              <a:rPr sz="2800" spc="-15" dirty="0">
                <a:latin typeface="Times New Roman"/>
                <a:cs typeface="Times New Roman"/>
              </a:rPr>
              <a:t> </a:t>
            </a:r>
            <a:r>
              <a:rPr sz="2800" dirty="0">
                <a:latin typeface="Times New Roman"/>
                <a:cs typeface="Times New Roman"/>
              </a:rPr>
              <a:t>or</a:t>
            </a:r>
            <a:r>
              <a:rPr sz="2800" spc="5" dirty="0">
                <a:latin typeface="Times New Roman"/>
                <a:cs typeface="Times New Roman"/>
              </a:rPr>
              <a:t> </a:t>
            </a:r>
            <a:r>
              <a:rPr sz="2800" spc="-5" dirty="0">
                <a:latin typeface="Times New Roman"/>
                <a:cs typeface="Times New Roman"/>
              </a:rPr>
              <a:t>complement.</a:t>
            </a:r>
            <a:endParaRPr sz="2800">
              <a:latin typeface="Times New Roman"/>
              <a:cs typeface="Times New Roman"/>
            </a:endParaRPr>
          </a:p>
          <a:p>
            <a:pPr marL="266700" indent="-228600">
              <a:lnSpc>
                <a:spcPct val="100000"/>
              </a:lnSpc>
              <a:spcBef>
                <a:spcPts val="605"/>
              </a:spcBef>
              <a:buFont typeface="Arial MT"/>
              <a:buChar char="•"/>
              <a:tabLst>
                <a:tab pos="266700" algn="l"/>
              </a:tabLst>
            </a:pPr>
            <a:r>
              <a:rPr sz="2800" spc="-5" dirty="0">
                <a:latin typeface="Times New Roman"/>
                <a:cs typeface="Times New Roman"/>
              </a:rPr>
              <a:t>Cross</a:t>
            </a:r>
            <a:r>
              <a:rPr sz="2800" spc="-10" dirty="0">
                <a:latin typeface="Times New Roman"/>
                <a:cs typeface="Times New Roman"/>
              </a:rPr>
              <a:t> elasticity</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formula:</a:t>
            </a:r>
            <a:endParaRPr sz="2800">
              <a:latin typeface="Times New Roman"/>
              <a:cs typeface="Times New Roman"/>
            </a:endParaRPr>
          </a:p>
          <a:p>
            <a:pPr marL="1282065" marR="2406650" indent="-444500">
              <a:lnSpc>
                <a:spcPct val="119300"/>
              </a:lnSpc>
              <a:spcBef>
                <a:spcPts val="75"/>
              </a:spcBef>
            </a:pPr>
            <a:r>
              <a:rPr sz="2800" u="sng" spc="-5" dirty="0">
                <a:uFill>
                  <a:solidFill>
                    <a:srgbClr val="000000"/>
                  </a:solidFill>
                </a:uFill>
                <a:latin typeface="Times New Roman"/>
                <a:cs typeface="Times New Roman"/>
              </a:rPr>
              <a:t>Percentage change in quantity demanded </a:t>
            </a:r>
            <a:r>
              <a:rPr sz="2800" u="sng" dirty="0">
                <a:uFill>
                  <a:solidFill>
                    <a:srgbClr val="000000"/>
                  </a:solidFill>
                </a:uFill>
                <a:latin typeface="Times New Roman"/>
                <a:cs typeface="Times New Roman"/>
              </a:rPr>
              <a:t>for </a:t>
            </a:r>
            <a:r>
              <a:rPr sz="2800" u="sng" spc="-5" dirty="0">
                <a:uFill>
                  <a:solidFill>
                    <a:srgbClr val="000000"/>
                  </a:solidFill>
                </a:uFill>
                <a:latin typeface="Times New Roman"/>
                <a:cs typeface="Times New Roman"/>
              </a:rPr>
              <a:t>product </a:t>
            </a:r>
            <a:r>
              <a:rPr sz="2800" u="sng" dirty="0">
                <a:uFill>
                  <a:solidFill>
                    <a:srgbClr val="000000"/>
                  </a:solidFill>
                </a:uFill>
                <a:latin typeface="Times New Roman"/>
                <a:cs typeface="Times New Roman"/>
              </a:rPr>
              <a:t>X </a:t>
            </a:r>
            <a:r>
              <a:rPr sz="2800" spc="-685" dirty="0">
                <a:latin typeface="Times New Roman"/>
                <a:cs typeface="Times New Roman"/>
              </a:rPr>
              <a:t> </a:t>
            </a:r>
            <a:r>
              <a:rPr sz="2800" spc="-5" dirty="0">
                <a:latin typeface="Times New Roman"/>
                <a:cs typeface="Times New Roman"/>
              </a:rPr>
              <a:t>Percentage</a:t>
            </a:r>
            <a:r>
              <a:rPr sz="2800" spc="-15" dirty="0">
                <a:latin typeface="Times New Roman"/>
                <a:cs typeface="Times New Roman"/>
              </a:rPr>
              <a:t> </a:t>
            </a:r>
            <a:r>
              <a:rPr sz="2800" spc="-5" dirty="0">
                <a:latin typeface="Times New Roman"/>
                <a:cs typeface="Times New Roman"/>
              </a:rPr>
              <a:t>change</a:t>
            </a:r>
            <a:r>
              <a:rPr sz="2800" spc="-10"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5" dirty="0">
                <a:latin typeface="Times New Roman"/>
                <a:cs typeface="Times New Roman"/>
              </a:rPr>
              <a:t>price</a:t>
            </a:r>
            <a:r>
              <a:rPr sz="2800" spc="-10" dirty="0">
                <a:latin typeface="Times New Roman"/>
                <a:cs typeface="Times New Roman"/>
              </a:rPr>
              <a:t>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product</a:t>
            </a:r>
            <a:r>
              <a:rPr sz="2800" spc="-114" dirty="0">
                <a:latin typeface="Times New Roman"/>
                <a:cs typeface="Times New Roman"/>
              </a:rPr>
              <a:t> </a:t>
            </a:r>
            <a:r>
              <a:rPr sz="2800" dirty="0">
                <a:latin typeface="Times New Roman"/>
                <a:cs typeface="Times New Roman"/>
              </a:rPr>
              <a:t>Y</a:t>
            </a:r>
            <a:endParaRPr sz="2800">
              <a:latin typeface="Times New Roman"/>
              <a:cs typeface="Times New Roman"/>
            </a:endParaRPr>
          </a:p>
          <a:p>
            <a:pPr marL="38100">
              <a:lnSpc>
                <a:spcPts val="3350"/>
              </a:lnSpc>
              <a:spcBef>
                <a:spcPts val="645"/>
              </a:spcBef>
            </a:pPr>
            <a:r>
              <a:rPr sz="2800" dirty="0">
                <a:latin typeface="Times New Roman"/>
                <a:cs typeface="Times New Roman"/>
              </a:rPr>
              <a:t>EDC</a:t>
            </a:r>
            <a:r>
              <a:rPr sz="2800" spc="-35" dirty="0">
                <a:latin typeface="Times New Roman"/>
                <a:cs typeface="Times New Roman"/>
              </a:rPr>
              <a:t> </a:t>
            </a:r>
            <a:r>
              <a:rPr sz="2800" dirty="0">
                <a:latin typeface="Times New Roman"/>
                <a:cs typeface="Times New Roman"/>
              </a:rPr>
              <a:t>=</a:t>
            </a:r>
            <a:r>
              <a:rPr sz="2800" spc="-30" dirty="0">
                <a:latin typeface="Times New Roman"/>
                <a:cs typeface="Times New Roman"/>
              </a:rPr>
              <a:t> </a:t>
            </a:r>
            <a:r>
              <a:rPr sz="2800" u="sng" dirty="0">
                <a:uFill>
                  <a:solidFill>
                    <a:srgbClr val="000000"/>
                  </a:solidFill>
                </a:uFill>
                <a:latin typeface="Times New Roman"/>
                <a:cs typeface="Times New Roman"/>
              </a:rPr>
              <a:t>(Q2-Q1)/Q1</a:t>
            </a:r>
            <a:endParaRPr sz="2800">
              <a:latin typeface="Times New Roman"/>
              <a:cs typeface="Times New Roman"/>
            </a:endParaRPr>
          </a:p>
          <a:p>
            <a:pPr marL="1104265">
              <a:lnSpc>
                <a:spcPts val="3350"/>
              </a:lnSpc>
            </a:pPr>
            <a:r>
              <a:rPr sz="4200" baseline="-12896" dirty="0">
                <a:latin typeface="Times New Roman"/>
                <a:cs typeface="Times New Roman"/>
              </a:rPr>
              <a:t>(P2y-P1y)/P1y</a:t>
            </a:r>
            <a:r>
              <a:rPr sz="4200" spc="30" baseline="-12896" dirty="0">
                <a:latin typeface="Times New Roman"/>
                <a:cs typeface="Times New Roman"/>
              </a:rPr>
              <a:t> </a:t>
            </a:r>
            <a:r>
              <a:rPr sz="2800" dirty="0">
                <a:latin typeface="Arial MT"/>
                <a:cs typeface="Arial MT"/>
              </a:rPr>
              <a:t>•</a:t>
            </a:r>
            <a:r>
              <a:rPr sz="2800" spc="35" dirty="0">
                <a:latin typeface="Arial MT"/>
                <a:cs typeface="Arial MT"/>
              </a:rPr>
              <a:t> </a:t>
            </a:r>
            <a:r>
              <a:rPr sz="2800" dirty="0">
                <a:latin typeface="Times New Roman"/>
                <a:cs typeface="Times New Roman"/>
              </a:rPr>
              <a:t>P1y</a:t>
            </a:r>
            <a:r>
              <a:rPr sz="2800" spc="-5" dirty="0">
                <a:latin typeface="Times New Roman"/>
                <a:cs typeface="Times New Roman"/>
              </a:rPr>
              <a:t> is the</a:t>
            </a:r>
            <a:r>
              <a:rPr sz="2800" spc="-15" dirty="0">
                <a:latin typeface="Times New Roman"/>
                <a:cs typeface="Times New Roman"/>
              </a:rPr>
              <a:t> </a:t>
            </a:r>
            <a:r>
              <a:rPr sz="2800" spc="-5" dirty="0">
                <a:latin typeface="Times New Roman"/>
                <a:cs typeface="Times New Roman"/>
              </a:rPr>
              <a:t>price</a:t>
            </a:r>
            <a:r>
              <a:rPr sz="2800" spc="-15" dirty="0">
                <a:latin typeface="Times New Roman"/>
                <a:cs typeface="Times New Roman"/>
              </a:rPr>
              <a:t> </a:t>
            </a:r>
            <a:r>
              <a:rPr sz="2800" dirty="0">
                <a:latin typeface="Times New Roman"/>
                <a:cs typeface="Times New Roman"/>
              </a:rPr>
              <a:t>before</a:t>
            </a:r>
            <a:r>
              <a:rPr sz="2800" spc="-15" dirty="0">
                <a:latin typeface="Times New Roman"/>
                <a:cs typeface="Times New Roman"/>
              </a:rPr>
              <a:t> </a:t>
            </a:r>
            <a:r>
              <a:rPr sz="2800" spc="-5" dirty="0">
                <a:latin typeface="Times New Roman"/>
                <a:cs typeface="Times New Roman"/>
              </a:rPr>
              <a:t>change</a:t>
            </a:r>
            <a:endParaRPr sz="2800">
              <a:latin typeface="Times New Roman"/>
              <a:cs typeface="Times New Roman"/>
            </a:endParaRPr>
          </a:p>
          <a:p>
            <a:pPr marL="3543300" lvl="1" indent="-228600">
              <a:lnSpc>
                <a:spcPct val="100000"/>
              </a:lnSpc>
              <a:spcBef>
                <a:spcPts val="650"/>
              </a:spcBef>
              <a:buFont typeface="Arial MT"/>
              <a:buChar char="•"/>
              <a:tabLst>
                <a:tab pos="3543300" algn="l"/>
              </a:tabLst>
            </a:pPr>
            <a:r>
              <a:rPr sz="2800" dirty="0">
                <a:latin typeface="Times New Roman"/>
                <a:cs typeface="Times New Roman"/>
              </a:rPr>
              <a:t>P2y </a:t>
            </a:r>
            <a:r>
              <a:rPr sz="2800" spc="-5" dirty="0">
                <a:latin typeface="Times New Roman"/>
                <a:cs typeface="Times New Roman"/>
              </a:rPr>
              <a:t>is the</a:t>
            </a:r>
            <a:r>
              <a:rPr sz="2800" spc="-10" dirty="0">
                <a:latin typeface="Times New Roman"/>
                <a:cs typeface="Times New Roman"/>
              </a:rPr>
              <a:t> </a:t>
            </a:r>
            <a:r>
              <a:rPr sz="2800" spc="-5" dirty="0">
                <a:latin typeface="Times New Roman"/>
                <a:cs typeface="Times New Roman"/>
              </a:rPr>
              <a:t>price</a:t>
            </a:r>
            <a:r>
              <a:rPr sz="2800" spc="-10" dirty="0">
                <a:latin typeface="Times New Roman"/>
                <a:cs typeface="Times New Roman"/>
              </a:rPr>
              <a:t> </a:t>
            </a:r>
            <a:r>
              <a:rPr sz="2800" spc="-5" dirty="0">
                <a:latin typeface="Times New Roman"/>
                <a:cs typeface="Times New Roman"/>
              </a:rPr>
              <a:t>after</a:t>
            </a:r>
            <a:r>
              <a:rPr sz="2800" spc="5" dirty="0">
                <a:latin typeface="Times New Roman"/>
                <a:cs typeface="Times New Roman"/>
              </a:rPr>
              <a:t> </a:t>
            </a:r>
            <a:r>
              <a:rPr sz="2800" spc="-5" dirty="0">
                <a:latin typeface="Times New Roman"/>
                <a:cs typeface="Times New Roman"/>
              </a:rPr>
              <a:t>change in</a:t>
            </a:r>
            <a:r>
              <a:rPr sz="2800" dirty="0">
                <a:latin typeface="Times New Roman"/>
                <a:cs typeface="Times New Roman"/>
              </a:rPr>
              <a:t> </a:t>
            </a:r>
            <a:r>
              <a:rPr sz="2800" spc="-5" dirty="0">
                <a:latin typeface="Times New Roman"/>
                <a:cs typeface="Times New Roman"/>
              </a:rPr>
              <a:t>the</a:t>
            </a:r>
            <a:r>
              <a:rPr sz="2800" spc="-10" dirty="0">
                <a:latin typeface="Times New Roman"/>
                <a:cs typeface="Times New Roman"/>
              </a:rPr>
              <a:t> case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product</a:t>
            </a:r>
            <a:r>
              <a:rPr sz="2800" spc="-110" dirty="0">
                <a:latin typeface="Times New Roman"/>
                <a:cs typeface="Times New Roman"/>
              </a:rPr>
              <a:t> </a:t>
            </a:r>
            <a:r>
              <a:rPr sz="2800" dirty="0">
                <a:latin typeface="Times New Roman"/>
                <a:cs typeface="Times New Roman"/>
              </a:rPr>
              <a:t>Y</a:t>
            </a:r>
            <a:endParaRPr sz="280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623315"/>
            <a:ext cx="8182335" cy="695960"/>
          </a:xfrm>
          <a:prstGeom prst="rect">
            <a:avLst/>
          </a:prstGeom>
        </p:spPr>
        <p:txBody>
          <a:bodyPr vert="horz" wrap="square" lIns="0" tIns="12700" rIns="0" bIns="0" rtlCol="0">
            <a:spAutoFit/>
          </a:bodyPr>
          <a:lstStyle/>
          <a:p>
            <a:pPr marL="12700">
              <a:lnSpc>
                <a:spcPct val="100000"/>
              </a:lnSpc>
              <a:spcBef>
                <a:spcPts val="100"/>
              </a:spcBef>
              <a:tabLst>
                <a:tab pos="2790190" algn="l"/>
                <a:tab pos="4947920" algn="l"/>
              </a:tabLst>
            </a:pPr>
            <a:r>
              <a:rPr spc="-5" dirty="0">
                <a:highlight>
                  <a:srgbClr val="FFFF00"/>
                </a:highlight>
              </a:rPr>
              <a:t>Advertising	elasticity	</a:t>
            </a:r>
            <a:r>
              <a:rPr dirty="0">
                <a:highlight>
                  <a:srgbClr val="FFFF00"/>
                </a:highlight>
              </a:rPr>
              <a:t>of</a:t>
            </a:r>
            <a:r>
              <a:rPr spc="-80" dirty="0">
                <a:highlight>
                  <a:srgbClr val="FFFF00"/>
                </a:highlight>
              </a:rPr>
              <a:t> </a:t>
            </a:r>
            <a:r>
              <a:rPr spc="-5" dirty="0">
                <a:highlight>
                  <a:srgbClr val="FFFF00"/>
                </a:highlight>
              </a:rPr>
              <a:t>demand</a:t>
            </a:r>
          </a:p>
        </p:txBody>
      </p:sp>
      <p:sp>
        <p:nvSpPr>
          <p:cNvPr id="3" name="object 3"/>
          <p:cNvSpPr txBox="1">
            <a:spLocks noGrp="1"/>
          </p:cNvSpPr>
          <p:nvPr>
            <p:ph type="body" idx="1"/>
          </p:nvPr>
        </p:nvSpPr>
        <p:spPr>
          <a:prstGeom prst="rect">
            <a:avLst/>
          </a:prstGeom>
        </p:spPr>
        <p:txBody>
          <a:bodyPr vert="horz" wrap="square" lIns="0" tIns="63500" rIns="0" bIns="0" rtlCol="0">
            <a:spAutoFit/>
          </a:bodyPr>
          <a:lstStyle/>
          <a:p>
            <a:pPr marL="241300" marR="5080" indent="-228600">
              <a:lnSpc>
                <a:spcPts val="3000"/>
              </a:lnSpc>
              <a:spcBef>
                <a:spcPts val="500"/>
              </a:spcBef>
              <a:buFont typeface="Arial MT"/>
              <a:buChar char="•"/>
              <a:tabLst>
                <a:tab pos="241300" algn="l"/>
              </a:tabLst>
            </a:pPr>
            <a:r>
              <a:rPr spc="-5" dirty="0"/>
              <a:t>There</a:t>
            </a:r>
            <a:r>
              <a:rPr spc="-10" dirty="0"/>
              <a:t> </a:t>
            </a:r>
            <a:r>
              <a:rPr spc="-5" dirty="0"/>
              <a:t>is </a:t>
            </a:r>
            <a:r>
              <a:rPr dirty="0"/>
              <a:t>a</a:t>
            </a:r>
            <a:r>
              <a:rPr spc="-10" dirty="0"/>
              <a:t> </a:t>
            </a:r>
            <a:r>
              <a:rPr spc="-5" dirty="0"/>
              <a:t>direct relationship</a:t>
            </a:r>
            <a:r>
              <a:rPr dirty="0"/>
              <a:t> </a:t>
            </a:r>
            <a:r>
              <a:rPr spc="-5" dirty="0"/>
              <a:t>between</a:t>
            </a:r>
            <a:r>
              <a:rPr dirty="0"/>
              <a:t> </a:t>
            </a:r>
            <a:r>
              <a:rPr spc="-5" dirty="0"/>
              <a:t>the</a:t>
            </a:r>
            <a:r>
              <a:rPr spc="-10" dirty="0"/>
              <a:t> </a:t>
            </a:r>
            <a:r>
              <a:rPr spc="-5" dirty="0"/>
              <a:t>amount </a:t>
            </a:r>
            <a:r>
              <a:rPr dirty="0"/>
              <a:t>of</a:t>
            </a:r>
            <a:r>
              <a:rPr spc="5" dirty="0"/>
              <a:t> </a:t>
            </a:r>
            <a:r>
              <a:rPr spc="-5" dirty="0"/>
              <a:t>money</a:t>
            </a:r>
            <a:r>
              <a:rPr dirty="0"/>
              <a:t> </a:t>
            </a:r>
            <a:r>
              <a:rPr spc="-5" dirty="0"/>
              <a:t>spent </a:t>
            </a:r>
            <a:r>
              <a:rPr dirty="0"/>
              <a:t>on </a:t>
            </a:r>
            <a:r>
              <a:rPr spc="-685" dirty="0"/>
              <a:t> </a:t>
            </a:r>
            <a:r>
              <a:rPr spc="-5" dirty="0"/>
              <a:t>advertising</a:t>
            </a:r>
            <a:r>
              <a:rPr dirty="0"/>
              <a:t> </a:t>
            </a:r>
            <a:r>
              <a:rPr spc="-5" dirty="0"/>
              <a:t>and</a:t>
            </a:r>
            <a:r>
              <a:rPr dirty="0"/>
              <a:t> </a:t>
            </a:r>
            <a:r>
              <a:rPr spc="-5" dirty="0"/>
              <a:t>its</a:t>
            </a:r>
            <a:r>
              <a:rPr dirty="0"/>
              <a:t> </a:t>
            </a:r>
            <a:r>
              <a:rPr spc="-5" dirty="0"/>
              <a:t>impact </a:t>
            </a:r>
            <a:r>
              <a:rPr dirty="0"/>
              <a:t>on </a:t>
            </a:r>
            <a:r>
              <a:rPr spc="-10" dirty="0"/>
              <a:t>sales.</a:t>
            </a:r>
            <a:r>
              <a:rPr spc="5" dirty="0"/>
              <a:t> </a:t>
            </a:r>
            <a:r>
              <a:rPr spc="-5" dirty="0"/>
              <a:t>advertising</a:t>
            </a:r>
            <a:r>
              <a:rPr dirty="0"/>
              <a:t> </a:t>
            </a:r>
            <a:r>
              <a:rPr spc="-10" dirty="0"/>
              <a:t>elasticity</a:t>
            </a:r>
            <a:r>
              <a:rPr spc="5" dirty="0"/>
              <a:t> </a:t>
            </a:r>
            <a:r>
              <a:rPr spc="-5" dirty="0"/>
              <a:t>is always </a:t>
            </a:r>
            <a:r>
              <a:rPr dirty="0"/>
              <a:t> </a:t>
            </a:r>
            <a:r>
              <a:rPr spc="-5" dirty="0"/>
              <a:t>positive.</a:t>
            </a:r>
          </a:p>
          <a:p>
            <a:pPr marL="241300" indent="-228600">
              <a:lnSpc>
                <a:spcPct val="100000"/>
              </a:lnSpc>
              <a:spcBef>
                <a:spcPts val="605"/>
              </a:spcBef>
              <a:buFont typeface="Arial MT"/>
              <a:buChar char="•"/>
              <a:tabLst>
                <a:tab pos="241300" algn="l"/>
              </a:tabLst>
            </a:pPr>
            <a:r>
              <a:rPr spc="-5" dirty="0"/>
              <a:t>Advertising</a:t>
            </a:r>
            <a:r>
              <a:rPr dirty="0"/>
              <a:t> </a:t>
            </a:r>
            <a:r>
              <a:rPr spc="-10" dirty="0"/>
              <a:t>elasticity</a:t>
            </a:r>
            <a:r>
              <a:rPr dirty="0"/>
              <a:t> of</a:t>
            </a:r>
            <a:r>
              <a:rPr spc="5" dirty="0"/>
              <a:t> </a:t>
            </a:r>
            <a:r>
              <a:rPr spc="-5" dirty="0"/>
              <a:t>demand</a:t>
            </a:r>
            <a:r>
              <a:rPr dirty="0"/>
              <a:t> </a:t>
            </a:r>
            <a:r>
              <a:rPr spc="-5" dirty="0"/>
              <a:t>formula:</a:t>
            </a:r>
          </a:p>
          <a:p>
            <a:pPr marL="1790700" marR="1235710" indent="-1155700">
              <a:lnSpc>
                <a:spcPct val="119300"/>
              </a:lnSpc>
              <a:spcBef>
                <a:spcPts val="75"/>
              </a:spcBef>
            </a:pPr>
            <a:r>
              <a:rPr dirty="0"/>
              <a:t>= </a:t>
            </a:r>
            <a:r>
              <a:rPr u="sng" spc="-5" dirty="0">
                <a:uFill>
                  <a:solidFill>
                    <a:srgbClr val="000000"/>
                  </a:solidFill>
                </a:uFill>
              </a:rPr>
              <a:t>percentage change in quantity demanded </a:t>
            </a:r>
            <a:r>
              <a:rPr u="sng" dirty="0">
                <a:uFill>
                  <a:solidFill>
                    <a:srgbClr val="000000"/>
                  </a:solidFill>
                </a:uFill>
              </a:rPr>
              <a:t>for </a:t>
            </a:r>
            <a:r>
              <a:rPr u="sng" spc="-5" dirty="0">
                <a:uFill>
                  <a:solidFill>
                    <a:srgbClr val="000000"/>
                  </a:solidFill>
                </a:uFill>
              </a:rPr>
              <a:t>product </a:t>
            </a:r>
            <a:r>
              <a:rPr u="sng" dirty="0">
                <a:uFill>
                  <a:solidFill>
                    <a:srgbClr val="000000"/>
                  </a:solidFill>
                </a:uFill>
              </a:rPr>
              <a:t>X </a:t>
            </a:r>
            <a:r>
              <a:rPr spc="-685" dirty="0"/>
              <a:t> </a:t>
            </a:r>
            <a:r>
              <a:rPr spc="-5" dirty="0"/>
              <a:t>Percentage</a:t>
            </a:r>
            <a:r>
              <a:rPr spc="-15" dirty="0"/>
              <a:t> </a:t>
            </a:r>
            <a:r>
              <a:rPr spc="-5" dirty="0"/>
              <a:t>change</a:t>
            </a:r>
            <a:r>
              <a:rPr spc="-15" dirty="0"/>
              <a:t> </a:t>
            </a:r>
            <a:r>
              <a:rPr spc="-5" dirty="0"/>
              <a:t>in advertisement costs</a:t>
            </a:r>
          </a:p>
          <a:p>
            <a:pPr marL="12700">
              <a:lnSpc>
                <a:spcPct val="100000"/>
              </a:lnSpc>
              <a:spcBef>
                <a:spcPts val="645"/>
              </a:spcBef>
            </a:pPr>
            <a:r>
              <a:rPr dirty="0"/>
              <a:t>EDA</a:t>
            </a:r>
            <a:r>
              <a:rPr spc="-155" dirty="0"/>
              <a:t> </a:t>
            </a:r>
            <a:r>
              <a:rPr dirty="0"/>
              <a:t>=</a:t>
            </a:r>
            <a:r>
              <a:rPr spc="-5" dirty="0"/>
              <a:t> </a:t>
            </a:r>
            <a:r>
              <a:rPr u="sng" spc="5" dirty="0">
                <a:uFill>
                  <a:solidFill>
                    <a:srgbClr val="000000"/>
                  </a:solidFill>
                </a:uFill>
              </a:rPr>
              <a:t>(</a:t>
            </a:r>
            <a:r>
              <a:rPr u="sng" dirty="0">
                <a:uFill>
                  <a:solidFill>
                    <a:srgbClr val="000000"/>
                  </a:solidFill>
                </a:uFill>
              </a:rPr>
              <a:t>Q2</a:t>
            </a:r>
            <a:r>
              <a:rPr u="sng" spc="5" dirty="0">
                <a:uFill>
                  <a:solidFill>
                    <a:srgbClr val="000000"/>
                  </a:solidFill>
                </a:uFill>
              </a:rPr>
              <a:t>-</a:t>
            </a:r>
            <a:r>
              <a:rPr u="sng" dirty="0">
                <a:uFill>
                  <a:solidFill>
                    <a:srgbClr val="000000"/>
                  </a:solidFill>
                </a:uFill>
              </a:rPr>
              <a:t>Q1</a:t>
            </a:r>
            <a:r>
              <a:rPr u="sng" spc="5" dirty="0">
                <a:uFill>
                  <a:solidFill>
                    <a:srgbClr val="000000"/>
                  </a:solidFill>
                </a:uFill>
              </a:rPr>
              <a:t>)</a:t>
            </a:r>
            <a:r>
              <a:rPr u="sng" spc="-5" dirty="0">
                <a:uFill>
                  <a:solidFill>
                    <a:srgbClr val="000000"/>
                  </a:solidFill>
                </a:uFill>
              </a:rPr>
              <a:t>/</a:t>
            </a:r>
            <a:r>
              <a:rPr u="sng" dirty="0">
                <a:uFill>
                  <a:solidFill>
                    <a:srgbClr val="000000"/>
                  </a:solidFill>
                </a:uFill>
              </a:rPr>
              <a:t>Q1</a:t>
            </a:r>
          </a:p>
        </p:txBody>
      </p:sp>
      <p:sp>
        <p:nvSpPr>
          <p:cNvPr id="4" name="object 4"/>
          <p:cNvSpPr txBox="1"/>
          <p:nvPr/>
        </p:nvSpPr>
        <p:spPr>
          <a:xfrm rot="20814763">
            <a:off x="1794023" y="5745321"/>
            <a:ext cx="1817863" cy="443711"/>
          </a:xfrm>
          <a:prstGeom prst="rect">
            <a:avLst/>
          </a:prstGeom>
        </p:spPr>
        <p:txBody>
          <a:bodyPr vert="horz" wrap="square" lIns="0" tIns="12700" rIns="0" bIns="0" rtlCol="0">
            <a:spAutoFit/>
          </a:bodyPr>
          <a:lstStyle/>
          <a:p>
            <a:pPr marL="12700">
              <a:lnSpc>
                <a:spcPct val="100000"/>
              </a:lnSpc>
              <a:spcBef>
                <a:spcPts val="100"/>
              </a:spcBef>
            </a:pPr>
            <a:r>
              <a:rPr sz="2800" spc="5" dirty="0">
                <a:latin typeface="Times New Roman"/>
                <a:cs typeface="Times New Roman"/>
              </a:rPr>
              <a:t>(</a:t>
            </a:r>
            <a:r>
              <a:rPr sz="2800" dirty="0">
                <a:latin typeface="Times New Roman"/>
                <a:cs typeface="Times New Roman"/>
              </a:rPr>
              <a:t>A2</a:t>
            </a:r>
            <a:r>
              <a:rPr sz="2800" spc="5" dirty="0">
                <a:latin typeface="Times New Roman"/>
                <a:cs typeface="Times New Roman"/>
              </a:rPr>
              <a:t>-</a:t>
            </a:r>
            <a:r>
              <a:rPr sz="2800" dirty="0">
                <a:latin typeface="Times New Roman"/>
                <a:cs typeface="Times New Roman"/>
              </a:rPr>
              <a:t>A1</a:t>
            </a:r>
            <a:r>
              <a:rPr sz="2800" spc="5" dirty="0">
                <a:latin typeface="Times New Roman"/>
                <a:cs typeface="Times New Roman"/>
              </a:rPr>
              <a:t>)</a:t>
            </a:r>
            <a:r>
              <a:rPr sz="2800" spc="-5" dirty="0">
                <a:latin typeface="Times New Roman"/>
                <a:cs typeface="Times New Roman"/>
              </a:rPr>
              <a:t>/</a:t>
            </a:r>
            <a:r>
              <a:rPr sz="2800" dirty="0">
                <a:latin typeface="Times New Roman"/>
                <a:cs typeface="Times New Roman"/>
              </a:rPr>
              <a:t>A1</a:t>
            </a:r>
          </a:p>
        </p:txBody>
      </p:sp>
      <p:sp>
        <p:nvSpPr>
          <p:cNvPr id="5" name="object 5"/>
          <p:cNvSpPr txBox="1"/>
          <p:nvPr/>
        </p:nvSpPr>
        <p:spPr>
          <a:xfrm>
            <a:off x="4050103" y="4841747"/>
            <a:ext cx="7585075" cy="995044"/>
          </a:xfrm>
          <a:prstGeom prst="rect">
            <a:avLst/>
          </a:prstGeom>
        </p:spPr>
        <p:txBody>
          <a:bodyPr vert="horz" wrap="square" lIns="0" tIns="100965" rIns="0" bIns="0" rtlCol="0">
            <a:spAutoFit/>
          </a:bodyPr>
          <a:lstStyle/>
          <a:p>
            <a:pPr marL="241300" indent="-228600">
              <a:lnSpc>
                <a:spcPct val="100000"/>
              </a:lnSpc>
              <a:spcBef>
                <a:spcPts val="795"/>
              </a:spcBef>
              <a:buFont typeface="Arial MT"/>
              <a:buChar char="•"/>
              <a:tabLst>
                <a:tab pos="241300" algn="l"/>
              </a:tabLst>
            </a:pPr>
            <a:r>
              <a:rPr sz="2600" spc="-5" dirty="0">
                <a:latin typeface="Times New Roman"/>
                <a:cs typeface="Times New Roman"/>
              </a:rPr>
              <a:t>A1</a:t>
            </a:r>
            <a:r>
              <a:rPr sz="2600" dirty="0">
                <a:latin typeface="Times New Roman"/>
                <a:cs typeface="Times New Roman"/>
              </a:rPr>
              <a:t> is</a:t>
            </a:r>
            <a:r>
              <a:rPr sz="2600" spc="5" dirty="0">
                <a:latin typeface="Times New Roman"/>
                <a:cs typeface="Times New Roman"/>
              </a:rPr>
              <a:t> </a:t>
            </a:r>
            <a:r>
              <a:rPr sz="2600" dirty="0">
                <a:latin typeface="Times New Roman"/>
                <a:cs typeface="Times New Roman"/>
              </a:rPr>
              <a:t>the</a:t>
            </a:r>
            <a:r>
              <a:rPr sz="2600" spc="-5" dirty="0">
                <a:latin typeface="Times New Roman"/>
                <a:cs typeface="Times New Roman"/>
              </a:rPr>
              <a:t> amount</a:t>
            </a:r>
            <a:r>
              <a:rPr sz="2600" spc="5" dirty="0">
                <a:latin typeface="Times New Roman"/>
                <a:cs typeface="Times New Roman"/>
              </a:rPr>
              <a:t> </a:t>
            </a:r>
            <a:r>
              <a:rPr sz="2600" spc="-5" dirty="0">
                <a:latin typeface="Times New Roman"/>
                <a:cs typeface="Times New Roman"/>
              </a:rPr>
              <a:t>spent</a:t>
            </a:r>
            <a:r>
              <a:rPr sz="2600" spc="5" dirty="0">
                <a:latin typeface="Times New Roman"/>
                <a:cs typeface="Times New Roman"/>
              </a:rPr>
              <a:t> </a:t>
            </a:r>
            <a:r>
              <a:rPr sz="2600" dirty="0">
                <a:latin typeface="Times New Roman"/>
                <a:cs typeface="Times New Roman"/>
              </a:rPr>
              <a:t>on </a:t>
            </a:r>
            <a:r>
              <a:rPr sz="2600" spc="-5" dirty="0">
                <a:latin typeface="Times New Roman"/>
                <a:cs typeface="Times New Roman"/>
              </a:rPr>
              <a:t>advertisement</a:t>
            </a:r>
            <a:r>
              <a:rPr sz="2600" spc="5" dirty="0">
                <a:latin typeface="Times New Roman"/>
                <a:cs typeface="Times New Roman"/>
              </a:rPr>
              <a:t> </a:t>
            </a:r>
            <a:r>
              <a:rPr sz="2600" spc="-5" dirty="0">
                <a:latin typeface="Times New Roman"/>
                <a:cs typeface="Times New Roman"/>
              </a:rPr>
              <a:t>before change</a:t>
            </a:r>
            <a:endParaRPr sz="2600">
              <a:latin typeface="Times New Roman"/>
              <a:cs typeface="Times New Roman"/>
            </a:endParaRPr>
          </a:p>
          <a:p>
            <a:pPr marL="241300" indent="-228600">
              <a:lnSpc>
                <a:spcPct val="100000"/>
              </a:lnSpc>
              <a:spcBef>
                <a:spcPts val="695"/>
              </a:spcBef>
              <a:buFont typeface="Arial MT"/>
              <a:buChar char="•"/>
              <a:tabLst>
                <a:tab pos="241300" algn="l"/>
              </a:tabLst>
            </a:pPr>
            <a:r>
              <a:rPr sz="2600" spc="-5" dirty="0">
                <a:latin typeface="Times New Roman"/>
                <a:cs typeface="Times New Roman"/>
              </a:rPr>
              <a:t>A2</a:t>
            </a:r>
            <a:r>
              <a:rPr sz="2600" dirty="0">
                <a:latin typeface="Times New Roman"/>
                <a:cs typeface="Times New Roman"/>
              </a:rPr>
              <a:t> the</a:t>
            </a:r>
            <a:r>
              <a:rPr sz="2600" spc="-5" dirty="0">
                <a:latin typeface="Times New Roman"/>
                <a:cs typeface="Times New Roman"/>
              </a:rPr>
              <a:t> amount</a:t>
            </a:r>
            <a:r>
              <a:rPr sz="2600" spc="5" dirty="0">
                <a:latin typeface="Times New Roman"/>
                <a:cs typeface="Times New Roman"/>
              </a:rPr>
              <a:t> </a:t>
            </a:r>
            <a:r>
              <a:rPr sz="2600" spc="-5" dirty="0">
                <a:latin typeface="Times New Roman"/>
                <a:cs typeface="Times New Roman"/>
              </a:rPr>
              <a:t>spent</a:t>
            </a:r>
            <a:r>
              <a:rPr sz="2600" dirty="0">
                <a:latin typeface="Times New Roman"/>
                <a:cs typeface="Times New Roman"/>
              </a:rPr>
              <a:t> on</a:t>
            </a:r>
            <a:r>
              <a:rPr sz="2600" spc="5" dirty="0">
                <a:latin typeface="Times New Roman"/>
                <a:cs typeface="Times New Roman"/>
              </a:rPr>
              <a:t> </a:t>
            </a:r>
            <a:r>
              <a:rPr sz="2600" spc="-5" dirty="0">
                <a:latin typeface="Times New Roman"/>
                <a:cs typeface="Times New Roman"/>
              </a:rPr>
              <a:t>advertisement</a:t>
            </a:r>
            <a:r>
              <a:rPr sz="2600" dirty="0">
                <a:latin typeface="Times New Roman"/>
                <a:cs typeface="Times New Roman"/>
              </a:rPr>
              <a:t> </a:t>
            </a:r>
            <a:r>
              <a:rPr sz="2600" spc="-5" dirty="0">
                <a:latin typeface="Times New Roman"/>
                <a:cs typeface="Times New Roman"/>
              </a:rPr>
              <a:t>after</a:t>
            </a:r>
            <a:r>
              <a:rPr sz="2600" dirty="0">
                <a:latin typeface="Times New Roman"/>
                <a:cs typeface="Times New Roman"/>
              </a:rPr>
              <a:t> </a:t>
            </a:r>
            <a:r>
              <a:rPr sz="2600" spc="-5" dirty="0">
                <a:latin typeface="Times New Roman"/>
                <a:cs typeface="Times New Roman"/>
              </a:rPr>
              <a:t>change</a:t>
            </a:r>
            <a:endParaRPr sz="2600">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3315"/>
            <a:ext cx="9658296" cy="695960"/>
          </a:xfrm>
          <a:prstGeom prst="rect">
            <a:avLst/>
          </a:prstGeom>
        </p:spPr>
        <p:txBody>
          <a:bodyPr vert="horz" wrap="square" lIns="0" tIns="12700" rIns="0" bIns="0" rtlCol="0">
            <a:spAutoFit/>
          </a:bodyPr>
          <a:lstStyle/>
          <a:p>
            <a:pPr marL="12700">
              <a:lnSpc>
                <a:spcPct val="100000"/>
              </a:lnSpc>
              <a:spcBef>
                <a:spcPts val="100"/>
              </a:spcBef>
              <a:tabLst>
                <a:tab pos="5706745" algn="l"/>
              </a:tabLst>
            </a:pPr>
            <a:r>
              <a:rPr spc="-5" dirty="0">
                <a:highlight>
                  <a:srgbClr val="FFFF00"/>
                </a:highlight>
              </a:rPr>
              <a:t>Significance</a:t>
            </a:r>
            <a:r>
              <a:rPr spc="15" dirty="0">
                <a:highlight>
                  <a:srgbClr val="FFFF00"/>
                </a:highlight>
              </a:rPr>
              <a:t> </a:t>
            </a:r>
            <a:r>
              <a:rPr dirty="0">
                <a:highlight>
                  <a:srgbClr val="FFFF00"/>
                </a:highlight>
              </a:rPr>
              <a:t>of</a:t>
            </a:r>
            <a:r>
              <a:rPr spc="20" dirty="0">
                <a:highlight>
                  <a:srgbClr val="FFFF00"/>
                </a:highlight>
              </a:rPr>
              <a:t> </a:t>
            </a:r>
            <a:r>
              <a:rPr spc="-5" dirty="0">
                <a:highlight>
                  <a:srgbClr val="FFFF00"/>
                </a:highlight>
              </a:rPr>
              <a:t>elasticity	</a:t>
            </a:r>
            <a:r>
              <a:rPr dirty="0">
                <a:highlight>
                  <a:srgbClr val="FFFF00"/>
                </a:highlight>
              </a:rPr>
              <a:t>of</a:t>
            </a:r>
            <a:r>
              <a:rPr spc="-75" dirty="0">
                <a:highlight>
                  <a:srgbClr val="FFFF00"/>
                </a:highlight>
              </a:rPr>
              <a:t> </a:t>
            </a:r>
            <a:r>
              <a:rPr spc="-5" dirty="0">
                <a:highlight>
                  <a:srgbClr val="FFFF00"/>
                </a:highlight>
              </a:rPr>
              <a:t>demand</a:t>
            </a:r>
          </a:p>
        </p:txBody>
      </p:sp>
      <p:sp>
        <p:nvSpPr>
          <p:cNvPr id="3" name="object 3"/>
          <p:cNvSpPr txBox="1"/>
          <p:nvPr/>
        </p:nvSpPr>
        <p:spPr>
          <a:xfrm>
            <a:off x="916939" y="1807971"/>
            <a:ext cx="10253345" cy="4161790"/>
          </a:xfrm>
          <a:prstGeom prst="rect">
            <a:avLst/>
          </a:prstGeom>
        </p:spPr>
        <p:txBody>
          <a:bodyPr vert="horz" wrap="square" lIns="0" tIns="63500" rIns="0" bIns="0" rtlCol="0">
            <a:spAutoFit/>
          </a:bodyPr>
          <a:lstStyle/>
          <a:p>
            <a:pPr marL="241300" marR="5080" indent="-228600">
              <a:lnSpc>
                <a:spcPts val="3000"/>
              </a:lnSpc>
              <a:spcBef>
                <a:spcPts val="500"/>
              </a:spcBef>
              <a:buFont typeface="Arial MT"/>
              <a:buChar char="•"/>
              <a:tabLst>
                <a:tab pos="241300" algn="l"/>
              </a:tabLst>
            </a:pPr>
            <a:r>
              <a:rPr sz="2800" dirty="0">
                <a:latin typeface="Times New Roman"/>
                <a:cs typeface="Times New Roman"/>
              </a:rPr>
              <a:t>The</a:t>
            </a:r>
            <a:r>
              <a:rPr sz="2800" spc="-10" dirty="0">
                <a:latin typeface="Times New Roman"/>
                <a:cs typeface="Times New Roman"/>
              </a:rPr>
              <a:t> </a:t>
            </a:r>
            <a:r>
              <a:rPr sz="2800" spc="-5" dirty="0">
                <a:latin typeface="Times New Roman"/>
                <a:cs typeface="Times New Roman"/>
              </a:rPr>
              <a:t>concept</a:t>
            </a:r>
            <a:r>
              <a:rPr sz="2800" dirty="0">
                <a:latin typeface="Times New Roman"/>
                <a:cs typeface="Times New Roman"/>
              </a:rPr>
              <a:t> of</a:t>
            </a:r>
            <a:r>
              <a:rPr sz="2800" spc="5" dirty="0">
                <a:latin typeface="Times New Roman"/>
                <a:cs typeface="Times New Roman"/>
              </a:rPr>
              <a:t> </a:t>
            </a:r>
            <a:r>
              <a:rPr sz="2800" spc="-10" dirty="0">
                <a:latin typeface="Times New Roman"/>
                <a:cs typeface="Times New Roman"/>
              </a:rPr>
              <a:t>elasticity</a:t>
            </a:r>
            <a:r>
              <a:rPr sz="2800" spc="5" dirty="0">
                <a:latin typeface="Times New Roman"/>
                <a:cs typeface="Times New Roman"/>
              </a:rPr>
              <a:t> </a:t>
            </a:r>
            <a:r>
              <a:rPr sz="2800" spc="-5" dirty="0">
                <a:latin typeface="Times New Roman"/>
                <a:cs typeface="Times New Roman"/>
              </a:rPr>
              <a:t>is very</a:t>
            </a:r>
            <a:r>
              <a:rPr sz="2800" spc="5" dirty="0">
                <a:latin typeface="Times New Roman"/>
                <a:cs typeface="Times New Roman"/>
              </a:rPr>
              <a:t> </a:t>
            </a:r>
            <a:r>
              <a:rPr sz="2800" spc="-5" dirty="0">
                <a:latin typeface="Times New Roman"/>
                <a:cs typeface="Times New Roman"/>
              </a:rPr>
              <a:t>useful</a:t>
            </a:r>
            <a:r>
              <a:rPr sz="2800" dirty="0">
                <a:latin typeface="Times New Roman"/>
                <a:cs typeface="Times New Roman"/>
              </a:rPr>
              <a:t> </a:t>
            </a:r>
            <a:r>
              <a:rPr sz="2800" spc="-5" dirty="0">
                <a:latin typeface="Times New Roman"/>
                <a:cs typeface="Times New Roman"/>
              </a:rPr>
              <a:t>to</a:t>
            </a:r>
            <a:r>
              <a:rPr sz="2800" dirty="0">
                <a:latin typeface="Times New Roman"/>
                <a:cs typeface="Times New Roman"/>
              </a:rPr>
              <a:t> </a:t>
            </a:r>
            <a:r>
              <a:rPr sz="2800" spc="-5" dirty="0">
                <a:latin typeface="Times New Roman"/>
                <a:cs typeface="Times New Roman"/>
              </a:rPr>
              <a:t>the producers and</a:t>
            </a:r>
            <a:r>
              <a:rPr sz="2800" spc="5" dirty="0">
                <a:latin typeface="Times New Roman"/>
                <a:cs typeface="Times New Roman"/>
              </a:rPr>
              <a:t> </a:t>
            </a:r>
            <a:r>
              <a:rPr sz="2800" spc="-5" dirty="0">
                <a:latin typeface="Times New Roman"/>
                <a:cs typeface="Times New Roman"/>
              </a:rPr>
              <a:t>policy </a:t>
            </a:r>
            <a:r>
              <a:rPr sz="2800" dirty="0">
                <a:latin typeface="Times New Roman"/>
                <a:cs typeface="Times New Roman"/>
              </a:rPr>
              <a:t> </a:t>
            </a:r>
            <a:r>
              <a:rPr sz="2800" spc="-5" dirty="0">
                <a:latin typeface="Times New Roman"/>
                <a:cs typeface="Times New Roman"/>
              </a:rPr>
              <a:t>makers alike. </a:t>
            </a:r>
            <a:r>
              <a:rPr sz="2800" dirty="0">
                <a:latin typeface="Times New Roman"/>
                <a:cs typeface="Times New Roman"/>
              </a:rPr>
              <a:t>It </a:t>
            </a:r>
            <a:r>
              <a:rPr sz="2800" spc="-5" dirty="0">
                <a:latin typeface="Times New Roman"/>
                <a:cs typeface="Times New Roman"/>
              </a:rPr>
              <a:t>is </a:t>
            </a:r>
            <a:r>
              <a:rPr sz="2800" dirty="0">
                <a:latin typeface="Times New Roman"/>
                <a:cs typeface="Times New Roman"/>
              </a:rPr>
              <a:t>a </a:t>
            </a:r>
            <a:r>
              <a:rPr sz="2800" spc="-5" dirty="0">
                <a:latin typeface="Times New Roman"/>
                <a:cs typeface="Times New Roman"/>
              </a:rPr>
              <a:t>very valuable tool to decide the extent </a:t>
            </a:r>
            <a:r>
              <a:rPr sz="2800" dirty="0">
                <a:latin typeface="Times New Roman"/>
                <a:cs typeface="Times New Roman"/>
              </a:rPr>
              <a:t>of </a:t>
            </a:r>
            <a:r>
              <a:rPr sz="2800" spc="-5" dirty="0">
                <a:latin typeface="Times New Roman"/>
                <a:cs typeface="Times New Roman"/>
              </a:rPr>
              <a:t>increase </a:t>
            </a:r>
            <a:r>
              <a:rPr sz="2800" dirty="0">
                <a:latin typeface="Times New Roman"/>
                <a:cs typeface="Times New Roman"/>
              </a:rPr>
              <a:t> or </a:t>
            </a:r>
            <a:r>
              <a:rPr sz="2800" spc="-5" dirty="0">
                <a:latin typeface="Times New Roman"/>
                <a:cs typeface="Times New Roman"/>
              </a:rPr>
              <a:t>decrease in price </a:t>
            </a:r>
            <a:r>
              <a:rPr sz="2800" dirty="0">
                <a:latin typeface="Times New Roman"/>
                <a:cs typeface="Times New Roman"/>
              </a:rPr>
              <a:t>for a </a:t>
            </a:r>
            <a:r>
              <a:rPr sz="2800" spc="-5" dirty="0">
                <a:latin typeface="Times New Roman"/>
                <a:cs typeface="Times New Roman"/>
              </a:rPr>
              <a:t>decided change in the quantity demanded </a:t>
            </a:r>
            <a:r>
              <a:rPr sz="2800" dirty="0">
                <a:latin typeface="Times New Roman"/>
                <a:cs typeface="Times New Roman"/>
              </a:rPr>
              <a:t>for </a:t>
            </a:r>
            <a:r>
              <a:rPr sz="2800" spc="-685"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products and</a:t>
            </a:r>
            <a:r>
              <a:rPr sz="2800" dirty="0">
                <a:latin typeface="Times New Roman"/>
                <a:cs typeface="Times New Roman"/>
              </a:rPr>
              <a:t> </a:t>
            </a:r>
            <a:r>
              <a:rPr sz="2800" spc="-5" dirty="0">
                <a:latin typeface="Times New Roman"/>
                <a:cs typeface="Times New Roman"/>
              </a:rPr>
              <a:t>services in</a:t>
            </a:r>
            <a:r>
              <a:rPr sz="280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dirty="0">
                <a:latin typeface="Times New Roman"/>
                <a:cs typeface="Times New Roman"/>
              </a:rPr>
              <a:t>firm</a:t>
            </a:r>
            <a:r>
              <a:rPr sz="2800" spc="-5" dirty="0">
                <a:latin typeface="Times New Roman"/>
                <a:cs typeface="Times New Roman"/>
              </a:rPr>
              <a:t> </a:t>
            </a:r>
            <a:r>
              <a:rPr sz="2800" dirty="0">
                <a:latin typeface="Times New Roman"/>
                <a:cs typeface="Times New Roman"/>
              </a:rPr>
              <a:t>or</a:t>
            </a:r>
            <a:r>
              <a:rPr sz="2800" spc="5"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30" dirty="0">
                <a:latin typeface="Times New Roman"/>
                <a:cs typeface="Times New Roman"/>
              </a:rPr>
              <a:t>economy.</a:t>
            </a:r>
            <a:endParaRPr sz="2800" dirty="0">
              <a:latin typeface="Times New Roman"/>
              <a:cs typeface="Times New Roman"/>
            </a:endParaRPr>
          </a:p>
          <a:p>
            <a:pPr marL="241300" indent="-228600">
              <a:lnSpc>
                <a:spcPct val="100000"/>
              </a:lnSpc>
              <a:spcBef>
                <a:spcPts val="705"/>
              </a:spcBef>
              <a:buFont typeface="Arial MT"/>
              <a:buChar char="•"/>
              <a:tabLst>
                <a:tab pos="241300" algn="l"/>
              </a:tabLst>
            </a:pPr>
            <a:r>
              <a:rPr sz="2800" spc="-100" dirty="0">
                <a:latin typeface="Times New Roman"/>
                <a:cs typeface="Times New Roman"/>
              </a:rPr>
              <a:t>To</a:t>
            </a:r>
            <a:r>
              <a:rPr sz="2800" spc="-5" dirty="0">
                <a:latin typeface="Times New Roman"/>
                <a:cs typeface="Times New Roman"/>
              </a:rPr>
              <a:t> </a:t>
            </a:r>
            <a:r>
              <a:rPr sz="2800" dirty="0">
                <a:latin typeface="Times New Roman"/>
                <a:cs typeface="Times New Roman"/>
              </a:rPr>
              <a:t>fix </a:t>
            </a:r>
            <a:r>
              <a:rPr sz="2800" spc="-5" dirty="0">
                <a:latin typeface="Times New Roman"/>
                <a:cs typeface="Times New Roman"/>
              </a:rPr>
              <a:t>the</a:t>
            </a:r>
            <a:r>
              <a:rPr sz="2800" spc="-15" dirty="0">
                <a:latin typeface="Times New Roman"/>
                <a:cs typeface="Times New Roman"/>
              </a:rPr>
              <a:t> </a:t>
            </a:r>
            <a:r>
              <a:rPr sz="2800" spc="-5" dirty="0">
                <a:latin typeface="Times New Roman"/>
                <a:cs typeface="Times New Roman"/>
              </a:rPr>
              <a:t>prices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factors</a:t>
            </a:r>
            <a:r>
              <a:rPr sz="2800" spc="-10" dirty="0">
                <a:latin typeface="Times New Roman"/>
                <a:cs typeface="Times New Roman"/>
              </a:rPr>
              <a:t>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production.</a:t>
            </a:r>
            <a:endParaRPr sz="2800" dirty="0">
              <a:latin typeface="Times New Roman"/>
              <a:cs typeface="Times New Roman"/>
            </a:endParaRPr>
          </a:p>
          <a:p>
            <a:pPr marL="241300" indent="-228600">
              <a:lnSpc>
                <a:spcPct val="100000"/>
              </a:lnSpc>
              <a:spcBef>
                <a:spcPts val="620"/>
              </a:spcBef>
              <a:buFont typeface="Arial MT"/>
              <a:buChar char="•"/>
              <a:tabLst>
                <a:tab pos="241300" algn="l"/>
              </a:tabLst>
            </a:pPr>
            <a:r>
              <a:rPr sz="2800" spc="-5" dirty="0">
                <a:latin typeface="Times New Roman"/>
                <a:cs typeface="Times New Roman"/>
              </a:rPr>
              <a:t>Price</a:t>
            </a:r>
            <a:r>
              <a:rPr sz="2800" spc="-35" dirty="0">
                <a:latin typeface="Times New Roman"/>
                <a:cs typeface="Times New Roman"/>
              </a:rPr>
              <a:t> </a:t>
            </a:r>
            <a:r>
              <a:rPr sz="2800" spc="-5" dirty="0">
                <a:latin typeface="Times New Roman"/>
                <a:cs typeface="Times New Roman"/>
              </a:rPr>
              <a:t>fixation.</a:t>
            </a:r>
            <a:endParaRPr sz="2800" dirty="0">
              <a:latin typeface="Times New Roman"/>
              <a:cs typeface="Times New Roman"/>
            </a:endParaRPr>
          </a:p>
          <a:p>
            <a:pPr marL="241300" indent="-228600">
              <a:lnSpc>
                <a:spcPct val="100000"/>
              </a:lnSpc>
              <a:spcBef>
                <a:spcPts val="650"/>
              </a:spcBef>
              <a:buFont typeface="Arial MT"/>
              <a:buChar char="•"/>
              <a:tabLst>
                <a:tab pos="241300" algn="l"/>
              </a:tabLst>
            </a:pPr>
            <a:r>
              <a:rPr sz="2800" spc="-5" dirty="0">
                <a:latin typeface="Times New Roman"/>
                <a:cs typeface="Times New Roman"/>
              </a:rPr>
              <a:t>Government</a:t>
            </a:r>
            <a:r>
              <a:rPr sz="2800" spc="-35" dirty="0">
                <a:latin typeface="Times New Roman"/>
                <a:cs typeface="Times New Roman"/>
              </a:rPr>
              <a:t> </a:t>
            </a:r>
            <a:r>
              <a:rPr sz="2800" spc="-5" dirty="0">
                <a:latin typeface="Times New Roman"/>
                <a:cs typeface="Times New Roman"/>
              </a:rPr>
              <a:t>policies.</a:t>
            </a:r>
            <a:endParaRPr sz="2800" dirty="0">
              <a:latin typeface="Times New Roman"/>
              <a:cs typeface="Times New Roman"/>
            </a:endParaRPr>
          </a:p>
          <a:p>
            <a:pPr marL="241300" indent="-228600">
              <a:lnSpc>
                <a:spcPct val="100000"/>
              </a:lnSpc>
              <a:spcBef>
                <a:spcPts val="650"/>
              </a:spcBef>
              <a:buFont typeface="Arial MT"/>
              <a:buChar char="•"/>
              <a:tabLst>
                <a:tab pos="241300" algn="l"/>
              </a:tabLst>
            </a:pPr>
            <a:r>
              <a:rPr sz="2800" spc="-5" dirty="0">
                <a:latin typeface="Times New Roman"/>
                <a:cs typeface="Times New Roman"/>
              </a:rPr>
              <a:t>Casting</a:t>
            </a:r>
            <a:r>
              <a:rPr sz="2800" spc="-40" dirty="0">
                <a:latin typeface="Times New Roman"/>
                <a:cs typeface="Times New Roman"/>
              </a:rPr>
              <a:t> </a:t>
            </a:r>
            <a:r>
              <a:rPr sz="2800" spc="-5" dirty="0">
                <a:latin typeface="Times New Roman"/>
                <a:cs typeface="Times New Roman"/>
              </a:rPr>
              <a:t>demand.</a:t>
            </a:r>
            <a:endParaRPr sz="2800" dirty="0">
              <a:latin typeface="Times New Roman"/>
              <a:cs typeface="Times New Roman"/>
            </a:endParaRPr>
          </a:p>
          <a:p>
            <a:pPr marL="241300" indent="-228600">
              <a:lnSpc>
                <a:spcPct val="100000"/>
              </a:lnSpc>
              <a:spcBef>
                <a:spcPts val="740"/>
              </a:spcBef>
              <a:buFont typeface="Arial MT"/>
              <a:buChar char="•"/>
              <a:tabLst>
                <a:tab pos="241300" algn="l"/>
              </a:tabLst>
            </a:pPr>
            <a:r>
              <a:rPr sz="2800" spc="-5" dirty="0">
                <a:latin typeface="Times New Roman"/>
                <a:cs typeface="Times New Roman"/>
              </a:rPr>
              <a:t>Planning the</a:t>
            </a:r>
            <a:r>
              <a:rPr sz="2800" spc="-15" dirty="0">
                <a:latin typeface="Times New Roman"/>
                <a:cs typeface="Times New Roman"/>
              </a:rPr>
              <a:t> </a:t>
            </a:r>
            <a:r>
              <a:rPr sz="2800" spc="-5" dirty="0">
                <a:latin typeface="Times New Roman"/>
                <a:cs typeface="Times New Roman"/>
              </a:rPr>
              <a:t>levels</a:t>
            </a:r>
            <a:r>
              <a:rPr sz="2800" spc="-10" dirty="0">
                <a:latin typeface="Times New Roman"/>
                <a:cs typeface="Times New Roman"/>
              </a:rPr>
              <a:t>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output</a:t>
            </a:r>
            <a:r>
              <a:rPr sz="2800" spc="-10" dirty="0">
                <a:latin typeface="Times New Roman"/>
                <a:cs typeface="Times New Roman"/>
              </a:rPr>
              <a:t> </a:t>
            </a:r>
            <a:r>
              <a:rPr sz="2800" spc="-5" dirty="0">
                <a:latin typeface="Times New Roman"/>
                <a:cs typeface="Times New Roman"/>
              </a:rPr>
              <a:t>and price.</a:t>
            </a:r>
            <a:endParaRPr sz="2800" dirty="0">
              <a:latin typeface="Times New Roman"/>
              <a:cs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85571"/>
            <a:ext cx="9862048" cy="695960"/>
          </a:xfrm>
          <a:prstGeom prst="rect">
            <a:avLst/>
          </a:prstGeom>
        </p:spPr>
        <p:txBody>
          <a:bodyPr vert="horz" wrap="square" lIns="0" tIns="12700" rIns="0" bIns="0" rtlCol="0">
            <a:spAutoFit/>
          </a:bodyPr>
          <a:lstStyle/>
          <a:p>
            <a:pPr marL="12700">
              <a:lnSpc>
                <a:spcPct val="100000"/>
              </a:lnSpc>
              <a:spcBef>
                <a:spcPts val="100"/>
              </a:spcBef>
              <a:tabLst>
                <a:tab pos="3910965" algn="l"/>
                <a:tab pos="6068060" algn="l"/>
              </a:tabLst>
            </a:pPr>
            <a:r>
              <a:rPr spc="-5" dirty="0">
                <a:highlight>
                  <a:srgbClr val="FFFF00"/>
                </a:highlight>
              </a:rPr>
              <a:t>Factors</a:t>
            </a:r>
            <a:r>
              <a:rPr spc="20" dirty="0">
                <a:highlight>
                  <a:srgbClr val="FFFF00"/>
                </a:highlight>
              </a:rPr>
              <a:t> </a:t>
            </a:r>
            <a:r>
              <a:rPr spc="-15" dirty="0">
                <a:highlight>
                  <a:srgbClr val="FFFF00"/>
                </a:highlight>
              </a:rPr>
              <a:t>affecting	</a:t>
            </a:r>
            <a:r>
              <a:rPr spc="-5" dirty="0">
                <a:highlight>
                  <a:srgbClr val="FFFF00"/>
                </a:highlight>
              </a:rPr>
              <a:t>elasticity	</a:t>
            </a:r>
            <a:r>
              <a:rPr dirty="0">
                <a:highlight>
                  <a:srgbClr val="FFFF00"/>
                </a:highlight>
              </a:rPr>
              <a:t>of</a:t>
            </a:r>
            <a:r>
              <a:rPr spc="-75" dirty="0">
                <a:highlight>
                  <a:srgbClr val="FFFF00"/>
                </a:highlight>
              </a:rPr>
              <a:t> </a:t>
            </a:r>
            <a:r>
              <a:rPr spc="-5" dirty="0">
                <a:highlight>
                  <a:srgbClr val="FFFF00"/>
                </a:highlight>
              </a:rPr>
              <a:t>demand</a:t>
            </a:r>
          </a:p>
        </p:txBody>
      </p:sp>
      <p:sp>
        <p:nvSpPr>
          <p:cNvPr id="3" name="object 3"/>
          <p:cNvSpPr txBox="1"/>
          <p:nvPr/>
        </p:nvSpPr>
        <p:spPr>
          <a:xfrm>
            <a:off x="916939" y="1104899"/>
            <a:ext cx="10497820" cy="5347335"/>
          </a:xfrm>
          <a:prstGeom prst="rect">
            <a:avLst/>
          </a:prstGeom>
        </p:spPr>
        <p:txBody>
          <a:bodyPr vert="horz" wrap="square" lIns="0" tIns="12700" rIns="0" bIns="0" rtlCol="0">
            <a:spAutoFit/>
          </a:bodyPr>
          <a:lstStyle/>
          <a:p>
            <a:pPr marL="95250" marR="5080" indent="-82550">
              <a:lnSpc>
                <a:spcPct val="112300"/>
              </a:lnSpc>
              <a:spcBef>
                <a:spcPts val="100"/>
              </a:spcBef>
              <a:buFont typeface="Arial MT"/>
              <a:buChar char="•"/>
              <a:tabLst>
                <a:tab pos="241300" algn="l"/>
              </a:tabLst>
            </a:pPr>
            <a:r>
              <a:rPr sz="2600" spc="-5" dirty="0">
                <a:latin typeface="Times New Roman"/>
                <a:cs typeface="Times New Roman"/>
              </a:rPr>
              <a:t>Elasticity</a:t>
            </a:r>
            <a:r>
              <a:rPr sz="2600" dirty="0">
                <a:latin typeface="Times New Roman"/>
                <a:cs typeface="Times New Roman"/>
              </a:rPr>
              <a:t> is</a:t>
            </a:r>
            <a:r>
              <a:rPr sz="2600" spc="5" dirty="0">
                <a:latin typeface="Times New Roman"/>
                <a:cs typeface="Times New Roman"/>
              </a:rPr>
              <a:t> </a:t>
            </a:r>
            <a:r>
              <a:rPr sz="2600" spc="-5" dirty="0">
                <a:latin typeface="Times New Roman"/>
                <a:cs typeface="Times New Roman"/>
              </a:rPr>
              <a:t>governed</a:t>
            </a:r>
            <a:r>
              <a:rPr sz="2600" spc="5" dirty="0">
                <a:latin typeface="Times New Roman"/>
                <a:cs typeface="Times New Roman"/>
              </a:rPr>
              <a:t> </a:t>
            </a:r>
            <a:r>
              <a:rPr sz="2600" dirty="0">
                <a:latin typeface="Times New Roman"/>
                <a:cs typeface="Times New Roman"/>
              </a:rPr>
              <a:t>by</a:t>
            </a:r>
            <a:r>
              <a:rPr sz="2600" spc="5" dirty="0">
                <a:latin typeface="Times New Roman"/>
                <a:cs typeface="Times New Roman"/>
              </a:rPr>
              <a:t> </a:t>
            </a:r>
            <a:r>
              <a:rPr sz="2600" dirty="0">
                <a:latin typeface="Times New Roman"/>
                <a:cs typeface="Times New Roman"/>
              </a:rPr>
              <a:t>a</a:t>
            </a:r>
            <a:r>
              <a:rPr sz="2600" spc="-5" dirty="0">
                <a:latin typeface="Times New Roman"/>
                <a:cs typeface="Times New Roman"/>
              </a:rPr>
              <a:t> number</a:t>
            </a:r>
            <a:r>
              <a:rPr sz="2600" dirty="0">
                <a:latin typeface="Times New Roman"/>
                <a:cs typeface="Times New Roman"/>
              </a:rPr>
              <a:t> of </a:t>
            </a:r>
            <a:r>
              <a:rPr sz="2600" spc="-5" dirty="0">
                <a:latin typeface="Times New Roman"/>
                <a:cs typeface="Times New Roman"/>
              </a:rPr>
              <a:t>factors</a:t>
            </a:r>
            <a:r>
              <a:rPr sz="2600" spc="5" dirty="0">
                <a:latin typeface="Times New Roman"/>
                <a:cs typeface="Times New Roman"/>
              </a:rPr>
              <a:t> </a:t>
            </a:r>
            <a:r>
              <a:rPr sz="2600" spc="-5" dirty="0">
                <a:latin typeface="Times New Roman"/>
                <a:cs typeface="Times New Roman"/>
              </a:rPr>
              <a:t>change</a:t>
            </a:r>
            <a:r>
              <a:rPr sz="2600" dirty="0">
                <a:latin typeface="Times New Roman"/>
                <a:cs typeface="Times New Roman"/>
              </a:rPr>
              <a:t> in one of </a:t>
            </a:r>
            <a:r>
              <a:rPr sz="2600" spc="-5" dirty="0">
                <a:latin typeface="Times New Roman"/>
                <a:cs typeface="Times New Roman"/>
              </a:rPr>
              <a:t>these</a:t>
            </a:r>
            <a:r>
              <a:rPr sz="2600" dirty="0">
                <a:latin typeface="Times New Roman"/>
                <a:cs typeface="Times New Roman"/>
              </a:rPr>
              <a:t> </a:t>
            </a:r>
            <a:r>
              <a:rPr sz="2600" spc="-5" dirty="0">
                <a:latin typeface="Times New Roman"/>
                <a:cs typeface="Times New Roman"/>
              </a:rPr>
              <a:t>factors</a:t>
            </a:r>
            <a:r>
              <a:rPr sz="2600" dirty="0">
                <a:latin typeface="Times New Roman"/>
                <a:cs typeface="Times New Roman"/>
              </a:rPr>
              <a:t> is </a:t>
            </a:r>
            <a:r>
              <a:rPr sz="2600" spc="-635" dirty="0">
                <a:latin typeface="Times New Roman"/>
                <a:cs typeface="Times New Roman"/>
              </a:rPr>
              <a:t> </a:t>
            </a:r>
            <a:r>
              <a:rPr sz="2600" spc="-5" dirty="0">
                <a:latin typeface="Times New Roman"/>
                <a:cs typeface="Times New Roman"/>
              </a:rPr>
              <a:t>likely</a:t>
            </a:r>
            <a:r>
              <a:rPr sz="2600" dirty="0">
                <a:latin typeface="Times New Roman"/>
                <a:cs typeface="Times New Roman"/>
              </a:rPr>
              <a:t> to </a:t>
            </a:r>
            <a:r>
              <a:rPr sz="2600" spc="-15" dirty="0">
                <a:latin typeface="Times New Roman"/>
                <a:cs typeface="Times New Roman"/>
              </a:rPr>
              <a:t>affect</a:t>
            </a:r>
            <a:r>
              <a:rPr sz="2600" dirty="0">
                <a:latin typeface="Times New Roman"/>
                <a:cs typeface="Times New Roman"/>
              </a:rPr>
              <a:t> the</a:t>
            </a:r>
            <a:r>
              <a:rPr sz="2600" spc="-5" dirty="0">
                <a:latin typeface="Times New Roman"/>
                <a:cs typeface="Times New Roman"/>
              </a:rPr>
              <a:t> elasticity</a:t>
            </a:r>
            <a:r>
              <a:rPr sz="2600" dirty="0">
                <a:latin typeface="Times New Roman"/>
                <a:cs typeface="Times New Roman"/>
              </a:rPr>
              <a:t> of</a:t>
            </a:r>
            <a:r>
              <a:rPr sz="2600" spc="-5" dirty="0">
                <a:latin typeface="Times New Roman"/>
                <a:cs typeface="Times New Roman"/>
              </a:rPr>
              <a:t> demand.</a:t>
            </a:r>
            <a:r>
              <a:rPr sz="2600" spc="-50" dirty="0">
                <a:latin typeface="Times New Roman"/>
                <a:cs typeface="Times New Roman"/>
              </a:rPr>
              <a:t> </a:t>
            </a:r>
            <a:r>
              <a:rPr sz="2600" spc="-5" dirty="0">
                <a:latin typeface="Times New Roman"/>
                <a:cs typeface="Times New Roman"/>
              </a:rPr>
              <a:t>The</a:t>
            </a:r>
            <a:r>
              <a:rPr sz="2600" dirty="0">
                <a:latin typeface="Times New Roman"/>
                <a:cs typeface="Times New Roman"/>
              </a:rPr>
              <a:t> </a:t>
            </a:r>
            <a:r>
              <a:rPr sz="2600" spc="-5" dirty="0">
                <a:latin typeface="Times New Roman"/>
                <a:cs typeface="Times New Roman"/>
              </a:rPr>
              <a:t>factors</a:t>
            </a:r>
            <a:r>
              <a:rPr sz="2600" dirty="0">
                <a:latin typeface="Times New Roman"/>
                <a:cs typeface="Times New Roman"/>
              </a:rPr>
              <a:t> </a:t>
            </a:r>
            <a:r>
              <a:rPr sz="2600" spc="-5" dirty="0">
                <a:latin typeface="Times New Roman"/>
                <a:cs typeface="Times New Roman"/>
              </a:rPr>
              <a:t>are:</a:t>
            </a:r>
            <a:endParaRPr sz="2600" dirty="0">
              <a:latin typeface="Times New Roman"/>
              <a:cs typeface="Times New Roman"/>
            </a:endParaRPr>
          </a:p>
          <a:p>
            <a:pPr marL="241300" indent="-228600">
              <a:lnSpc>
                <a:spcPct val="100000"/>
              </a:lnSpc>
              <a:spcBef>
                <a:spcPts val="384"/>
              </a:spcBef>
              <a:buFont typeface="Arial MT"/>
              <a:buChar char="•"/>
              <a:tabLst>
                <a:tab pos="241300" algn="l"/>
              </a:tabLst>
            </a:pPr>
            <a:r>
              <a:rPr sz="2600" spc="-5" dirty="0">
                <a:latin typeface="Times New Roman"/>
                <a:cs typeface="Times New Roman"/>
              </a:rPr>
              <a:t>Nature</a:t>
            </a:r>
            <a:r>
              <a:rPr sz="2600" spc="-25" dirty="0">
                <a:latin typeface="Times New Roman"/>
                <a:cs typeface="Times New Roman"/>
              </a:rPr>
              <a:t> </a:t>
            </a:r>
            <a:r>
              <a:rPr sz="2600" dirty="0">
                <a:latin typeface="Times New Roman"/>
                <a:cs typeface="Times New Roman"/>
              </a:rPr>
              <a:t>of</a:t>
            </a:r>
            <a:r>
              <a:rPr sz="2600" spc="-20" dirty="0">
                <a:latin typeface="Times New Roman"/>
                <a:cs typeface="Times New Roman"/>
              </a:rPr>
              <a:t> </a:t>
            </a:r>
            <a:r>
              <a:rPr sz="2600" spc="-5" dirty="0">
                <a:latin typeface="Times New Roman"/>
                <a:cs typeface="Times New Roman"/>
              </a:rPr>
              <a:t>product.</a:t>
            </a:r>
            <a:endParaRPr sz="2600" dirty="0">
              <a:latin typeface="Times New Roman"/>
              <a:cs typeface="Times New Roman"/>
            </a:endParaRPr>
          </a:p>
          <a:p>
            <a:pPr marL="241300" indent="-228600">
              <a:lnSpc>
                <a:spcPct val="100000"/>
              </a:lnSpc>
              <a:spcBef>
                <a:spcPts val="380"/>
              </a:spcBef>
              <a:buFont typeface="Arial MT"/>
              <a:buChar char="•"/>
              <a:tabLst>
                <a:tab pos="241300" algn="l"/>
              </a:tabLst>
            </a:pPr>
            <a:r>
              <a:rPr sz="2600" spc="-25" dirty="0">
                <a:latin typeface="Times New Roman"/>
                <a:cs typeface="Times New Roman"/>
              </a:rPr>
              <a:t>Time</a:t>
            </a:r>
            <a:r>
              <a:rPr sz="2600" spc="-45" dirty="0">
                <a:latin typeface="Times New Roman"/>
                <a:cs typeface="Times New Roman"/>
              </a:rPr>
              <a:t> </a:t>
            </a:r>
            <a:r>
              <a:rPr sz="2600" spc="-5" dirty="0">
                <a:latin typeface="Times New Roman"/>
                <a:cs typeface="Times New Roman"/>
              </a:rPr>
              <a:t>frame.</a:t>
            </a:r>
            <a:endParaRPr sz="2600" dirty="0">
              <a:latin typeface="Times New Roman"/>
              <a:cs typeface="Times New Roman"/>
            </a:endParaRPr>
          </a:p>
          <a:p>
            <a:pPr marL="241300" indent="-228600">
              <a:lnSpc>
                <a:spcPct val="100000"/>
              </a:lnSpc>
              <a:spcBef>
                <a:spcPts val="385"/>
              </a:spcBef>
              <a:buFont typeface="Arial MT"/>
              <a:buChar char="•"/>
              <a:tabLst>
                <a:tab pos="241300" algn="l"/>
              </a:tabLst>
            </a:pPr>
            <a:r>
              <a:rPr sz="2600" spc="-5" dirty="0">
                <a:latin typeface="Times New Roman"/>
                <a:cs typeface="Times New Roman"/>
              </a:rPr>
              <a:t>Degree</a:t>
            </a:r>
            <a:r>
              <a:rPr sz="2600" spc="-20" dirty="0">
                <a:latin typeface="Times New Roman"/>
                <a:cs typeface="Times New Roman"/>
              </a:rPr>
              <a:t> </a:t>
            </a:r>
            <a:r>
              <a:rPr sz="2600" dirty="0">
                <a:latin typeface="Times New Roman"/>
                <a:cs typeface="Times New Roman"/>
              </a:rPr>
              <a:t>of</a:t>
            </a:r>
            <a:r>
              <a:rPr sz="2600" spc="-15" dirty="0">
                <a:latin typeface="Times New Roman"/>
                <a:cs typeface="Times New Roman"/>
              </a:rPr>
              <a:t> </a:t>
            </a:r>
            <a:r>
              <a:rPr sz="2600" spc="-5" dirty="0">
                <a:latin typeface="Times New Roman"/>
                <a:cs typeface="Times New Roman"/>
              </a:rPr>
              <a:t>postponement.</a:t>
            </a:r>
            <a:endParaRPr sz="2600" dirty="0">
              <a:latin typeface="Times New Roman"/>
              <a:cs typeface="Times New Roman"/>
            </a:endParaRPr>
          </a:p>
          <a:p>
            <a:pPr marL="241300" indent="-228600">
              <a:lnSpc>
                <a:spcPct val="100000"/>
              </a:lnSpc>
              <a:spcBef>
                <a:spcPts val="360"/>
              </a:spcBef>
              <a:buFont typeface="Arial MT"/>
              <a:buChar char="•"/>
              <a:tabLst>
                <a:tab pos="241300" algn="l"/>
              </a:tabLst>
            </a:pPr>
            <a:r>
              <a:rPr sz="2600" spc="-5" dirty="0">
                <a:latin typeface="Times New Roman"/>
                <a:cs typeface="Times New Roman"/>
              </a:rPr>
              <a:t>Number</a:t>
            </a:r>
            <a:r>
              <a:rPr sz="2600" spc="-15" dirty="0">
                <a:latin typeface="Times New Roman"/>
                <a:cs typeface="Times New Roman"/>
              </a:rPr>
              <a:t> </a:t>
            </a:r>
            <a:r>
              <a:rPr sz="2600" dirty="0">
                <a:latin typeface="Times New Roman"/>
                <a:cs typeface="Times New Roman"/>
              </a:rPr>
              <a:t>of</a:t>
            </a:r>
            <a:r>
              <a:rPr sz="2600" spc="-10" dirty="0">
                <a:latin typeface="Times New Roman"/>
                <a:cs typeface="Times New Roman"/>
              </a:rPr>
              <a:t> </a:t>
            </a:r>
            <a:r>
              <a:rPr sz="2600" spc="-5" dirty="0">
                <a:latin typeface="Times New Roman"/>
                <a:cs typeface="Times New Roman"/>
              </a:rPr>
              <a:t>alternative</a:t>
            </a:r>
            <a:r>
              <a:rPr sz="2600" spc="-10" dirty="0">
                <a:latin typeface="Times New Roman"/>
                <a:cs typeface="Times New Roman"/>
              </a:rPr>
              <a:t> </a:t>
            </a:r>
            <a:r>
              <a:rPr sz="2600" spc="-5" dirty="0">
                <a:latin typeface="Times New Roman"/>
                <a:cs typeface="Times New Roman"/>
              </a:rPr>
              <a:t>uses.</a:t>
            </a:r>
            <a:endParaRPr sz="2600" dirty="0">
              <a:latin typeface="Times New Roman"/>
              <a:cs typeface="Times New Roman"/>
            </a:endParaRPr>
          </a:p>
          <a:p>
            <a:pPr marL="241300" indent="-228600">
              <a:lnSpc>
                <a:spcPct val="100000"/>
              </a:lnSpc>
              <a:spcBef>
                <a:spcPts val="385"/>
              </a:spcBef>
              <a:buFont typeface="Arial MT"/>
              <a:buChar char="•"/>
              <a:tabLst>
                <a:tab pos="241300" algn="l"/>
              </a:tabLst>
            </a:pPr>
            <a:r>
              <a:rPr sz="2600" spc="-35" dirty="0">
                <a:latin typeface="Times New Roman"/>
                <a:cs typeface="Times New Roman"/>
              </a:rPr>
              <a:t>Tastes</a:t>
            </a:r>
            <a:r>
              <a:rPr sz="2600" spc="-10" dirty="0">
                <a:latin typeface="Times New Roman"/>
                <a:cs typeface="Times New Roman"/>
              </a:rPr>
              <a:t> </a:t>
            </a:r>
            <a:r>
              <a:rPr sz="2600" spc="-5" dirty="0">
                <a:latin typeface="Times New Roman"/>
                <a:cs typeface="Times New Roman"/>
              </a:rPr>
              <a:t>and preference</a:t>
            </a:r>
            <a:r>
              <a:rPr sz="2600" spc="-10" dirty="0">
                <a:latin typeface="Times New Roman"/>
                <a:cs typeface="Times New Roman"/>
              </a:rPr>
              <a:t> </a:t>
            </a:r>
            <a:r>
              <a:rPr sz="2600" dirty="0">
                <a:latin typeface="Times New Roman"/>
                <a:cs typeface="Times New Roman"/>
              </a:rPr>
              <a:t>of</a:t>
            </a:r>
            <a:r>
              <a:rPr sz="2600" spc="-15" dirty="0">
                <a:latin typeface="Times New Roman"/>
                <a:cs typeface="Times New Roman"/>
              </a:rPr>
              <a:t> </a:t>
            </a:r>
            <a:r>
              <a:rPr sz="2600" dirty="0">
                <a:latin typeface="Times New Roman"/>
                <a:cs typeface="Times New Roman"/>
              </a:rPr>
              <a:t>the</a:t>
            </a:r>
            <a:r>
              <a:rPr sz="2600" spc="-10" dirty="0">
                <a:latin typeface="Times New Roman"/>
                <a:cs typeface="Times New Roman"/>
              </a:rPr>
              <a:t> </a:t>
            </a:r>
            <a:r>
              <a:rPr sz="2600" spc="-20" dirty="0">
                <a:latin typeface="Times New Roman"/>
                <a:cs typeface="Times New Roman"/>
              </a:rPr>
              <a:t>consumer.</a:t>
            </a:r>
            <a:endParaRPr sz="2600" dirty="0">
              <a:latin typeface="Times New Roman"/>
              <a:cs typeface="Times New Roman"/>
            </a:endParaRPr>
          </a:p>
          <a:p>
            <a:pPr marL="241300" indent="-228600">
              <a:lnSpc>
                <a:spcPct val="100000"/>
              </a:lnSpc>
              <a:spcBef>
                <a:spcPts val="385"/>
              </a:spcBef>
              <a:buFont typeface="Arial MT"/>
              <a:buChar char="•"/>
              <a:tabLst>
                <a:tab pos="241300" algn="l"/>
              </a:tabLst>
            </a:pPr>
            <a:r>
              <a:rPr sz="2600" spc="-25" dirty="0">
                <a:latin typeface="Times New Roman"/>
                <a:cs typeface="Times New Roman"/>
              </a:rPr>
              <a:t>Available</a:t>
            </a:r>
            <a:r>
              <a:rPr sz="2600" dirty="0">
                <a:latin typeface="Times New Roman"/>
                <a:cs typeface="Times New Roman"/>
              </a:rPr>
              <a:t> </a:t>
            </a:r>
            <a:r>
              <a:rPr sz="2600" spc="-5" dirty="0">
                <a:latin typeface="Times New Roman"/>
                <a:cs typeface="Times New Roman"/>
              </a:rPr>
              <a:t>availability</a:t>
            </a:r>
            <a:r>
              <a:rPr sz="2600" spc="5" dirty="0">
                <a:latin typeface="Times New Roman"/>
                <a:cs typeface="Times New Roman"/>
              </a:rPr>
              <a:t> </a:t>
            </a:r>
            <a:r>
              <a:rPr sz="2600" dirty="0">
                <a:latin typeface="Times New Roman"/>
                <a:cs typeface="Times New Roman"/>
              </a:rPr>
              <a:t>of </a:t>
            </a:r>
            <a:r>
              <a:rPr sz="2600" spc="-5" dirty="0">
                <a:latin typeface="Times New Roman"/>
                <a:cs typeface="Times New Roman"/>
              </a:rPr>
              <a:t>close</a:t>
            </a:r>
            <a:r>
              <a:rPr sz="2600" spc="5" dirty="0">
                <a:latin typeface="Times New Roman"/>
                <a:cs typeface="Times New Roman"/>
              </a:rPr>
              <a:t> </a:t>
            </a:r>
            <a:r>
              <a:rPr sz="2600" spc="-5" dirty="0">
                <a:latin typeface="Times New Roman"/>
                <a:cs typeface="Times New Roman"/>
              </a:rPr>
              <a:t>substitutes.</a:t>
            </a:r>
            <a:endParaRPr sz="2600" dirty="0">
              <a:latin typeface="Times New Roman"/>
              <a:cs typeface="Times New Roman"/>
            </a:endParaRPr>
          </a:p>
          <a:p>
            <a:pPr marL="241300" indent="-228600">
              <a:lnSpc>
                <a:spcPct val="100000"/>
              </a:lnSpc>
              <a:spcBef>
                <a:spcPts val="384"/>
              </a:spcBef>
              <a:buFont typeface="Arial MT"/>
              <a:buChar char="•"/>
              <a:tabLst>
                <a:tab pos="241300" algn="l"/>
              </a:tabLst>
            </a:pPr>
            <a:r>
              <a:rPr sz="2600" spc="-5" dirty="0">
                <a:latin typeface="Times New Roman"/>
                <a:cs typeface="Times New Roman"/>
              </a:rPr>
              <a:t>In</a:t>
            </a:r>
            <a:r>
              <a:rPr sz="2600" spc="-10" dirty="0">
                <a:latin typeface="Times New Roman"/>
                <a:cs typeface="Times New Roman"/>
              </a:rPr>
              <a:t> </a:t>
            </a:r>
            <a:r>
              <a:rPr sz="2600" spc="-5" dirty="0">
                <a:latin typeface="Times New Roman"/>
                <a:cs typeface="Times New Roman"/>
              </a:rPr>
              <a:t>case</a:t>
            </a:r>
            <a:r>
              <a:rPr sz="2600" spc="-10" dirty="0">
                <a:latin typeface="Times New Roman"/>
                <a:cs typeface="Times New Roman"/>
              </a:rPr>
              <a:t> </a:t>
            </a:r>
            <a:r>
              <a:rPr sz="2600" dirty="0">
                <a:latin typeface="Times New Roman"/>
                <a:cs typeface="Times New Roman"/>
              </a:rPr>
              <a:t>of</a:t>
            </a:r>
            <a:r>
              <a:rPr sz="2600" spc="-10" dirty="0">
                <a:latin typeface="Times New Roman"/>
                <a:cs typeface="Times New Roman"/>
              </a:rPr>
              <a:t> </a:t>
            </a:r>
            <a:r>
              <a:rPr sz="2600" spc="-5" dirty="0">
                <a:latin typeface="Times New Roman"/>
                <a:cs typeface="Times New Roman"/>
              </a:rPr>
              <a:t>complimentary </a:t>
            </a:r>
            <a:r>
              <a:rPr sz="2600" dirty="0">
                <a:latin typeface="Times New Roman"/>
                <a:cs typeface="Times New Roman"/>
              </a:rPr>
              <a:t>or</a:t>
            </a:r>
            <a:r>
              <a:rPr sz="2600" spc="-10" dirty="0">
                <a:latin typeface="Times New Roman"/>
                <a:cs typeface="Times New Roman"/>
              </a:rPr>
              <a:t> </a:t>
            </a:r>
            <a:r>
              <a:rPr sz="2600" dirty="0">
                <a:latin typeface="Times New Roman"/>
                <a:cs typeface="Times New Roman"/>
              </a:rPr>
              <a:t>joint</a:t>
            </a:r>
            <a:r>
              <a:rPr sz="2600" spc="-5" dirty="0">
                <a:latin typeface="Times New Roman"/>
                <a:cs typeface="Times New Roman"/>
              </a:rPr>
              <a:t> </a:t>
            </a:r>
            <a:r>
              <a:rPr sz="2600" dirty="0">
                <a:latin typeface="Times New Roman"/>
                <a:cs typeface="Times New Roman"/>
              </a:rPr>
              <a:t>goods.</a:t>
            </a:r>
          </a:p>
          <a:p>
            <a:pPr marL="241300" indent="-228600">
              <a:lnSpc>
                <a:spcPct val="100000"/>
              </a:lnSpc>
              <a:spcBef>
                <a:spcPts val="380"/>
              </a:spcBef>
              <a:buFont typeface="Arial MT"/>
              <a:buChar char="•"/>
              <a:tabLst>
                <a:tab pos="241300" algn="l"/>
              </a:tabLst>
            </a:pPr>
            <a:r>
              <a:rPr sz="2600" spc="-5" dirty="0">
                <a:latin typeface="Times New Roman"/>
                <a:cs typeface="Times New Roman"/>
              </a:rPr>
              <a:t>Level</a:t>
            </a:r>
            <a:r>
              <a:rPr sz="2600" spc="-25" dirty="0">
                <a:latin typeface="Times New Roman"/>
                <a:cs typeface="Times New Roman"/>
              </a:rPr>
              <a:t> </a:t>
            </a:r>
            <a:r>
              <a:rPr sz="2600" dirty="0">
                <a:latin typeface="Times New Roman"/>
                <a:cs typeface="Times New Roman"/>
              </a:rPr>
              <a:t>of</a:t>
            </a:r>
            <a:r>
              <a:rPr sz="2600" spc="-25" dirty="0">
                <a:latin typeface="Times New Roman"/>
                <a:cs typeface="Times New Roman"/>
              </a:rPr>
              <a:t> </a:t>
            </a:r>
            <a:r>
              <a:rPr sz="2600" spc="-5" dirty="0">
                <a:latin typeface="Times New Roman"/>
                <a:cs typeface="Times New Roman"/>
              </a:rPr>
              <a:t>prices.</a:t>
            </a:r>
            <a:endParaRPr sz="2600" dirty="0">
              <a:latin typeface="Times New Roman"/>
              <a:cs typeface="Times New Roman"/>
            </a:endParaRPr>
          </a:p>
          <a:p>
            <a:pPr marL="241300" indent="-228600">
              <a:lnSpc>
                <a:spcPct val="100000"/>
              </a:lnSpc>
              <a:spcBef>
                <a:spcPts val="265"/>
              </a:spcBef>
              <a:buFont typeface="Arial MT"/>
              <a:buChar char="•"/>
              <a:tabLst>
                <a:tab pos="241300" algn="l"/>
              </a:tabLst>
            </a:pPr>
            <a:r>
              <a:rPr sz="2600" spc="-20" dirty="0">
                <a:latin typeface="Times New Roman"/>
                <a:cs typeface="Times New Roman"/>
              </a:rPr>
              <a:t>Availability</a:t>
            </a:r>
            <a:r>
              <a:rPr sz="2600" spc="-10" dirty="0">
                <a:latin typeface="Times New Roman"/>
                <a:cs typeface="Times New Roman"/>
              </a:rPr>
              <a:t> </a:t>
            </a:r>
            <a:r>
              <a:rPr sz="2600" dirty="0">
                <a:latin typeface="Times New Roman"/>
                <a:cs typeface="Times New Roman"/>
              </a:rPr>
              <a:t>of</a:t>
            </a:r>
            <a:r>
              <a:rPr sz="2600" spc="-10" dirty="0">
                <a:latin typeface="Times New Roman"/>
                <a:cs typeface="Times New Roman"/>
              </a:rPr>
              <a:t> </a:t>
            </a:r>
            <a:r>
              <a:rPr sz="2600" spc="-5" dirty="0">
                <a:latin typeface="Times New Roman"/>
                <a:cs typeface="Times New Roman"/>
              </a:rPr>
              <a:t>subsidies.</a:t>
            </a:r>
            <a:endParaRPr sz="2600" dirty="0">
              <a:latin typeface="Times New Roman"/>
              <a:cs typeface="Times New Roman"/>
            </a:endParaRPr>
          </a:p>
          <a:p>
            <a:pPr marL="241300" indent="-228600">
              <a:lnSpc>
                <a:spcPct val="100000"/>
              </a:lnSpc>
              <a:spcBef>
                <a:spcPts val="385"/>
              </a:spcBef>
              <a:buFont typeface="Arial MT"/>
              <a:buChar char="•"/>
              <a:tabLst>
                <a:tab pos="241300" algn="l"/>
              </a:tabLst>
            </a:pPr>
            <a:r>
              <a:rPr sz="2600" spc="-5" dirty="0">
                <a:latin typeface="Times New Roman"/>
                <a:cs typeface="Times New Roman"/>
              </a:rPr>
              <a:t>Government</a:t>
            </a:r>
            <a:r>
              <a:rPr sz="2600" spc="-15" dirty="0">
                <a:latin typeface="Times New Roman"/>
                <a:cs typeface="Times New Roman"/>
              </a:rPr>
              <a:t> </a:t>
            </a:r>
            <a:r>
              <a:rPr sz="2600" spc="-5" dirty="0">
                <a:latin typeface="Times New Roman"/>
                <a:cs typeface="Times New Roman"/>
              </a:rPr>
              <a:t>policies.</a:t>
            </a:r>
            <a:endParaRPr sz="2600" dirty="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277" y="0"/>
            <a:ext cx="6547484" cy="635000"/>
          </a:xfrm>
          <a:prstGeom prst="rect">
            <a:avLst/>
          </a:prstGeom>
        </p:spPr>
        <p:txBody>
          <a:bodyPr vert="horz" wrap="square" lIns="0" tIns="12700" rIns="0" bIns="0" rtlCol="0">
            <a:spAutoFit/>
          </a:bodyPr>
          <a:lstStyle/>
          <a:p>
            <a:pPr marL="12700">
              <a:lnSpc>
                <a:spcPct val="100000"/>
              </a:lnSpc>
              <a:spcBef>
                <a:spcPts val="100"/>
              </a:spcBef>
            </a:pPr>
            <a:r>
              <a:rPr sz="3600" spc="-5" dirty="0">
                <a:highlight>
                  <a:srgbClr val="FFFF00"/>
                </a:highlight>
              </a:rPr>
              <a:t>Assumptions</a:t>
            </a:r>
            <a:r>
              <a:rPr sz="3600" spc="-10" dirty="0">
                <a:highlight>
                  <a:srgbClr val="FFFF00"/>
                </a:highlight>
              </a:rPr>
              <a:t> </a:t>
            </a:r>
            <a:r>
              <a:rPr sz="3600" dirty="0">
                <a:highlight>
                  <a:srgbClr val="FFFF00"/>
                </a:highlight>
              </a:rPr>
              <a:t>of</a:t>
            </a:r>
            <a:r>
              <a:rPr sz="3600" spc="-5" dirty="0">
                <a:highlight>
                  <a:srgbClr val="FFFF00"/>
                </a:highlight>
              </a:rPr>
              <a:t> the law </a:t>
            </a:r>
            <a:r>
              <a:rPr sz="3600" dirty="0">
                <a:highlight>
                  <a:srgbClr val="FFFF00"/>
                </a:highlight>
              </a:rPr>
              <a:t>of </a:t>
            </a:r>
            <a:r>
              <a:rPr sz="3600" spc="-5" dirty="0">
                <a:highlight>
                  <a:srgbClr val="FFFF00"/>
                </a:highlight>
              </a:rPr>
              <a:t>demand</a:t>
            </a:r>
            <a:r>
              <a:rPr sz="4000" u="none" spc="-5" dirty="0">
                <a:latin typeface="Calibri Light"/>
                <a:cs typeface="Calibri Light"/>
              </a:rPr>
              <a:t>:</a:t>
            </a:r>
            <a:endParaRPr sz="4000" dirty="0">
              <a:latin typeface="Calibri Light"/>
              <a:cs typeface="Calibri Light"/>
            </a:endParaRPr>
          </a:p>
        </p:txBody>
      </p:sp>
      <p:sp>
        <p:nvSpPr>
          <p:cNvPr id="3" name="object 3"/>
          <p:cNvSpPr txBox="1"/>
          <p:nvPr/>
        </p:nvSpPr>
        <p:spPr>
          <a:xfrm>
            <a:off x="314773" y="579627"/>
            <a:ext cx="11584940" cy="5768340"/>
          </a:xfrm>
          <a:prstGeom prst="rect">
            <a:avLst/>
          </a:prstGeom>
        </p:spPr>
        <p:txBody>
          <a:bodyPr vert="horz" wrap="square" lIns="0" tIns="94615" rIns="0" bIns="0" rtlCol="0">
            <a:spAutoFit/>
          </a:bodyPr>
          <a:lstStyle/>
          <a:p>
            <a:pPr marL="241300" indent="-228600">
              <a:lnSpc>
                <a:spcPct val="100000"/>
              </a:lnSpc>
              <a:spcBef>
                <a:spcPts val="745"/>
              </a:spcBef>
              <a:buFont typeface="Arial MT"/>
              <a:buChar char="•"/>
              <a:tabLst>
                <a:tab pos="241300" algn="l"/>
              </a:tabLst>
            </a:pPr>
            <a:r>
              <a:rPr sz="2800" u="sng" dirty="0">
                <a:uFill>
                  <a:solidFill>
                    <a:srgbClr val="000000"/>
                  </a:solidFill>
                </a:uFill>
                <a:latin typeface="Times New Roman"/>
                <a:cs typeface="Times New Roman"/>
              </a:rPr>
              <a:t>No</a:t>
            </a:r>
            <a:r>
              <a:rPr sz="2800" u="sng" spc="-15"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change</a:t>
            </a:r>
            <a:r>
              <a:rPr sz="2800" u="sng" spc="-25"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in</a:t>
            </a:r>
            <a:r>
              <a:rPr sz="2800" u="sng" spc="-10"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the</a:t>
            </a:r>
            <a:r>
              <a:rPr sz="2800" u="sng" spc="-25"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income:</a:t>
            </a:r>
            <a:endParaRPr sz="2800" dirty="0">
              <a:latin typeface="Times New Roman"/>
              <a:cs typeface="Times New Roman"/>
            </a:endParaRPr>
          </a:p>
          <a:p>
            <a:pPr marL="241300" marR="140335" indent="-228600">
              <a:lnSpc>
                <a:spcPts val="3000"/>
              </a:lnSpc>
              <a:spcBef>
                <a:spcPts val="1050"/>
              </a:spcBef>
              <a:buFont typeface="Arial MT"/>
              <a:buChar char="•"/>
              <a:tabLst>
                <a:tab pos="241300" algn="l"/>
              </a:tabLst>
            </a:pPr>
            <a:r>
              <a:rPr sz="2800" dirty="0">
                <a:latin typeface="Times New Roman"/>
                <a:cs typeface="Times New Roman"/>
              </a:rPr>
              <a:t>The</a:t>
            </a:r>
            <a:r>
              <a:rPr sz="2800" spc="-10" dirty="0">
                <a:latin typeface="Times New Roman"/>
                <a:cs typeface="Times New Roman"/>
              </a:rPr>
              <a:t> </a:t>
            </a:r>
            <a:r>
              <a:rPr sz="2800" dirty="0">
                <a:latin typeface="Times New Roman"/>
                <a:cs typeface="Times New Roman"/>
              </a:rPr>
              <a:t>first</a:t>
            </a:r>
            <a:r>
              <a:rPr sz="2800" spc="-5" dirty="0">
                <a:latin typeface="Times New Roman"/>
                <a:cs typeface="Times New Roman"/>
              </a:rPr>
              <a:t> assumption</a:t>
            </a:r>
            <a:r>
              <a:rPr sz="2800" dirty="0">
                <a:latin typeface="Times New Roman"/>
                <a:cs typeface="Times New Roman"/>
              </a:rPr>
              <a:t> </a:t>
            </a:r>
            <a:r>
              <a:rPr sz="2800" spc="-5" dirty="0">
                <a:latin typeface="Times New Roman"/>
                <a:cs typeface="Times New Roman"/>
              </a:rPr>
              <a:t>regarding</a:t>
            </a:r>
            <a:r>
              <a:rPr sz="280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law</a:t>
            </a:r>
            <a:r>
              <a:rPr sz="2800" dirty="0">
                <a:latin typeface="Times New Roman"/>
                <a:cs typeface="Times New Roman"/>
              </a:rPr>
              <a:t> of</a:t>
            </a:r>
            <a:r>
              <a:rPr sz="2800" spc="10"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to</a:t>
            </a:r>
            <a:r>
              <a:rPr sz="2800" dirty="0">
                <a:latin typeface="Times New Roman"/>
                <a:cs typeface="Times New Roman"/>
              </a:rPr>
              <a:t> </a:t>
            </a:r>
            <a:r>
              <a:rPr sz="2800" spc="-5" dirty="0">
                <a:latin typeface="Times New Roman"/>
                <a:cs typeface="Times New Roman"/>
              </a:rPr>
              <a:t>operate</a:t>
            </a:r>
            <a:r>
              <a:rPr sz="2800" spc="-10" dirty="0">
                <a:latin typeface="Times New Roman"/>
                <a:cs typeface="Times New Roman"/>
              </a:rPr>
              <a:t> </a:t>
            </a:r>
            <a:r>
              <a:rPr sz="2800" spc="-5" dirty="0">
                <a:latin typeface="Times New Roman"/>
                <a:cs typeface="Times New Roman"/>
              </a:rPr>
              <a:t>is that the</a:t>
            </a:r>
            <a:r>
              <a:rPr sz="2800" spc="-10" dirty="0">
                <a:latin typeface="Times New Roman"/>
                <a:cs typeface="Times New Roman"/>
              </a:rPr>
              <a:t> </a:t>
            </a:r>
            <a:r>
              <a:rPr sz="2800" spc="-5" dirty="0">
                <a:latin typeface="Times New Roman"/>
                <a:cs typeface="Times New Roman"/>
              </a:rPr>
              <a:t>income </a:t>
            </a:r>
            <a:r>
              <a:rPr sz="2800" spc="-685" dirty="0">
                <a:latin typeface="Times New Roman"/>
                <a:cs typeface="Times New Roman"/>
              </a:rPr>
              <a:t> </a:t>
            </a:r>
            <a:r>
              <a:rPr sz="2800" dirty="0">
                <a:latin typeface="Times New Roman"/>
                <a:cs typeface="Times New Roman"/>
              </a:rPr>
              <a:t>of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consumer</a:t>
            </a:r>
            <a:r>
              <a:rPr sz="2800" spc="5" dirty="0">
                <a:latin typeface="Times New Roman"/>
                <a:cs typeface="Times New Roman"/>
              </a:rPr>
              <a:t> </a:t>
            </a:r>
            <a:r>
              <a:rPr sz="2800" spc="-5" dirty="0">
                <a:latin typeface="Times New Roman"/>
                <a:cs typeface="Times New Roman"/>
              </a:rPr>
              <a:t>must remain</a:t>
            </a:r>
            <a:r>
              <a:rPr sz="2800" dirty="0">
                <a:latin typeface="Times New Roman"/>
                <a:cs typeface="Times New Roman"/>
              </a:rPr>
              <a:t> </a:t>
            </a:r>
            <a:r>
              <a:rPr sz="2800" spc="-5" dirty="0">
                <a:latin typeface="Times New Roman"/>
                <a:cs typeface="Times New Roman"/>
              </a:rPr>
              <a:t>same</a:t>
            </a:r>
            <a:r>
              <a:rPr sz="2800" spc="-10" dirty="0">
                <a:latin typeface="Times New Roman"/>
                <a:cs typeface="Times New Roman"/>
              </a:rPr>
              <a:t> </a:t>
            </a:r>
            <a:r>
              <a:rPr sz="2800" dirty="0">
                <a:latin typeface="Times New Roman"/>
                <a:cs typeface="Times New Roman"/>
              </a:rPr>
              <a:t>or</a:t>
            </a:r>
            <a:r>
              <a:rPr sz="2800" spc="5" dirty="0">
                <a:latin typeface="Times New Roman"/>
                <a:cs typeface="Times New Roman"/>
              </a:rPr>
              <a:t> </a:t>
            </a:r>
            <a:r>
              <a:rPr sz="2800" spc="-5" dirty="0">
                <a:latin typeface="Times New Roman"/>
                <a:cs typeface="Times New Roman"/>
              </a:rPr>
              <a:t>should</a:t>
            </a:r>
            <a:r>
              <a:rPr sz="2800" dirty="0">
                <a:latin typeface="Times New Roman"/>
                <a:cs typeface="Times New Roman"/>
              </a:rPr>
              <a:t> not</a:t>
            </a:r>
            <a:r>
              <a:rPr sz="2800" spc="-5" dirty="0">
                <a:latin typeface="Times New Roman"/>
                <a:cs typeface="Times New Roman"/>
              </a:rPr>
              <a:t> change</a:t>
            </a:r>
            <a:r>
              <a:rPr sz="2800" spc="-15" dirty="0">
                <a:latin typeface="Times New Roman"/>
                <a:cs typeface="Times New Roman"/>
              </a:rPr>
              <a:t> </a:t>
            </a:r>
            <a:r>
              <a:rPr sz="2800" spc="-5" dirty="0">
                <a:latin typeface="Times New Roman"/>
                <a:cs typeface="Times New Roman"/>
              </a:rPr>
              <a:t>i.e.</a:t>
            </a:r>
            <a:r>
              <a:rPr sz="2800" dirty="0">
                <a:latin typeface="Times New Roman"/>
                <a:cs typeface="Times New Roman"/>
              </a:rPr>
              <a:t> </a:t>
            </a:r>
            <a:r>
              <a:rPr sz="2800" spc="-5" dirty="0">
                <a:latin typeface="Times New Roman"/>
                <a:cs typeface="Times New Roman"/>
              </a:rPr>
              <a:t>neither</a:t>
            </a:r>
            <a:r>
              <a:rPr sz="2800" spc="5" dirty="0">
                <a:latin typeface="Times New Roman"/>
                <a:cs typeface="Times New Roman"/>
              </a:rPr>
              <a:t> </a:t>
            </a:r>
            <a:r>
              <a:rPr sz="2800" spc="-5" dirty="0">
                <a:latin typeface="Times New Roman"/>
                <a:cs typeface="Times New Roman"/>
              </a:rPr>
              <a:t>rise</a:t>
            </a:r>
            <a:r>
              <a:rPr sz="2800" spc="-10" dirty="0">
                <a:latin typeface="Times New Roman"/>
                <a:cs typeface="Times New Roman"/>
              </a:rPr>
              <a:t> </a:t>
            </a:r>
            <a:r>
              <a:rPr sz="2800" dirty="0">
                <a:latin typeface="Times New Roman"/>
                <a:cs typeface="Times New Roman"/>
              </a:rPr>
              <a:t>nor </a:t>
            </a:r>
            <a:r>
              <a:rPr sz="2800" spc="5" dirty="0">
                <a:latin typeface="Times New Roman"/>
                <a:cs typeface="Times New Roman"/>
              </a:rPr>
              <a:t> </a:t>
            </a:r>
            <a:r>
              <a:rPr sz="2800" spc="-5" dirty="0">
                <a:latin typeface="Times New Roman"/>
                <a:cs typeface="Times New Roman"/>
              </a:rPr>
              <a:t>fall).</a:t>
            </a:r>
            <a:endParaRPr sz="2800" dirty="0">
              <a:latin typeface="Times New Roman"/>
              <a:cs typeface="Times New Roman"/>
            </a:endParaRPr>
          </a:p>
          <a:p>
            <a:pPr marL="241300" marR="83185" indent="-228600">
              <a:lnSpc>
                <a:spcPts val="3000"/>
              </a:lnSpc>
              <a:spcBef>
                <a:spcPts val="1105"/>
              </a:spcBef>
              <a:buFont typeface="Arial MT"/>
              <a:buChar char="•"/>
              <a:tabLst>
                <a:tab pos="241300" algn="l"/>
              </a:tabLst>
            </a:pPr>
            <a:r>
              <a:rPr sz="2800" spc="-5" dirty="0">
                <a:latin typeface="Times New Roman"/>
                <a:cs typeface="Times New Roman"/>
              </a:rPr>
              <a:t>Income</a:t>
            </a:r>
            <a:r>
              <a:rPr sz="2800" spc="-15" dirty="0">
                <a:latin typeface="Times New Roman"/>
                <a:cs typeface="Times New Roman"/>
              </a:rPr>
              <a:t> </a:t>
            </a:r>
            <a:r>
              <a:rPr sz="2800" spc="-5" dirty="0">
                <a:latin typeface="Times New Roman"/>
                <a:cs typeface="Times New Roman"/>
              </a:rPr>
              <a:t>is assumed</a:t>
            </a:r>
            <a:r>
              <a:rPr sz="2800" dirty="0">
                <a:latin typeface="Times New Roman"/>
                <a:cs typeface="Times New Roman"/>
              </a:rPr>
              <a:t> </a:t>
            </a:r>
            <a:r>
              <a:rPr sz="2800" spc="-5" dirty="0">
                <a:latin typeface="Times New Roman"/>
                <a:cs typeface="Times New Roman"/>
              </a:rPr>
              <a:t>to</a:t>
            </a:r>
            <a:r>
              <a:rPr sz="2800" dirty="0">
                <a:latin typeface="Times New Roman"/>
                <a:cs typeface="Times New Roman"/>
              </a:rPr>
              <a:t> </a:t>
            </a:r>
            <a:r>
              <a:rPr sz="2800" spc="-5" dirty="0">
                <a:latin typeface="Times New Roman"/>
                <a:cs typeface="Times New Roman"/>
              </a:rPr>
              <a:t>remain</a:t>
            </a:r>
            <a:r>
              <a:rPr sz="2800" dirty="0">
                <a:latin typeface="Times New Roman"/>
                <a:cs typeface="Times New Roman"/>
              </a:rPr>
              <a:t> </a:t>
            </a:r>
            <a:r>
              <a:rPr sz="2800" spc="-5" dirty="0">
                <a:latin typeface="Times New Roman"/>
                <a:cs typeface="Times New Roman"/>
              </a:rPr>
              <a:t>constant,</a:t>
            </a:r>
            <a:r>
              <a:rPr sz="2800" dirty="0">
                <a:latin typeface="Times New Roman"/>
                <a:cs typeface="Times New Roman"/>
              </a:rPr>
              <a:t> </a:t>
            </a:r>
            <a:r>
              <a:rPr sz="2800" spc="-5" dirty="0">
                <a:latin typeface="Times New Roman"/>
                <a:cs typeface="Times New Roman"/>
              </a:rPr>
              <a:t>since,</a:t>
            </a:r>
            <a:r>
              <a:rPr sz="2800" dirty="0">
                <a:latin typeface="Times New Roman"/>
                <a:cs typeface="Times New Roman"/>
              </a:rPr>
              <a:t> </a:t>
            </a:r>
            <a:r>
              <a:rPr sz="2800" spc="-5" dirty="0">
                <a:latin typeface="Times New Roman"/>
                <a:cs typeface="Times New Roman"/>
              </a:rPr>
              <a:t>its</a:t>
            </a:r>
            <a:r>
              <a:rPr sz="2800" spc="-10" dirty="0">
                <a:latin typeface="Times New Roman"/>
                <a:cs typeface="Times New Roman"/>
              </a:rPr>
              <a:t> </a:t>
            </a:r>
            <a:r>
              <a:rPr sz="2800" spc="-5" dirty="0">
                <a:latin typeface="Times New Roman"/>
                <a:cs typeface="Times New Roman"/>
              </a:rPr>
              <a:t>rise</a:t>
            </a:r>
            <a:r>
              <a:rPr sz="2800" spc="-10" dirty="0">
                <a:latin typeface="Times New Roman"/>
                <a:cs typeface="Times New Roman"/>
              </a:rPr>
              <a:t> </a:t>
            </a:r>
            <a:r>
              <a:rPr sz="2800" spc="-5" dirty="0">
                <a:latin typeface="Times New Roman"/>
                <a:cs typeface="Times New Roman"/>
              </a:rPr>
              <a:t>may</a:t>
            </a:r>
            <a:r>
              <a:rPr sz="2800" dirty="0">
                <a:latin typeface="Times New Roman"/>
                <a:cs typeface="Times New Roman"/>
              </a:rPr>
              <a:t> lure</a:t>
            </a:r>
            <a:r>
              <a:rPr sz="2800" spc="-1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consumer</a:t>
            </a:r>
            <a:r>
              <a:rPr sz="2800" spc="5" dirty="0">
                <a:latin typeface="Times New Roman"/>
                <a:cs typeface="Times New Roman"/>
              </a:rPr>
              <a:t> </a:t>
            </a:r>
            <a:r>
              <a:rPr sz="2800" spc="-5" dirty="0">
                <a:latin typeface="Times New Roman"/>
                <a:cs typeface="Times New Roman"/>
              </a:rPr>
              <a:t>to </a:t>
            </a:r>
            <a:r>
              <a:rPr sz="2800" dirty="0">
                <a:latin typeface="Times New Roman"/>
                <a:cs typeface="Times New Roman"/>
              </a:rPr>
              <a:t> buy</a:t>
            </a:r>
            <a:r>
              <a:rPr sz="2800" spc="-5" dirty="0">
                <a:latin typeface="Times New Roman"/>
                <a:cs typeface="Times New Roman"/>
              </a:rPr>
              <a:t> </a:t>
            </a:r>
            <a:r>
              <a:rPr sz="2800" dirty="0">
                <a:latin typeface="Times New Roman"/>
                <a:cs typeface="Times New Roman"/>
              </a:rPr>
              <a:t>more</a:t>
            </a:r>
            <a:r>
              <a:rPr sz="2800" spc="-10" dirty="0">
                <a:latin typeface="Times New Roman"/>
                <a:cs typeface="Times New Roman"/>
              </a:rPr>
              <a:t> </a:t>
            </a:r>
            <a:r>
              <a:rPr sz="2800" dirty="0">
                <a:latin typeface="Times New Roman"/>
                <a:cs typeface="Times New Roman"/>
              </a:rPr>
              <a:t>goods</a:t>
            </a:r>
            <a:r>
              <a:rPr sz="2800" spc="-10" dirty="0">
                <a:latin typeface="Times New Roman"/>
                <a:cs typeface="Times New Roman"/>
              </a:rPr>
              <a:t> </a:t>
            </a:r>
            <a:r>
              <a:rPr sz="2800" spc="-5" dirty="0">
                <a:latin typeface="Times New Roman"/>
                <a:cs typeface="Times New Roman"/>
              </a:rPr>
              <a:t>and</a:t>
            </a:r>
            <a:r>
              <a:rPr sz="2800" dirty="0">
                <a:latin typeface="Times New Roman"/>
                <a:cs typeface="Times New Roman"/>
              </a:rPr>
              <a:t> </a:t>
            </a:r>
            <a:r>
              <a:rPr sz="2800" spc="-5" dirty="0">
                <a:latin typeface="Times New Roman"/>
                <a:cs typeface="Times New Roman"/>
              </a:rPr>
              <a:t>raise</a:t>
            </a:r>
            <a:r>
              <a:rPr sz="2800" spc="-15"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despite</a:t>
            </a:r>
            <a:r>
              <a:rPr sz="2800" spc="-10" dirty="0">
                <a:latin typeface="Times New Roman"/>
                <a:cs typeface="Times New Roman"/>
              </a:rPr>
              <a:t> </a:t>
            </a:r>
            <a:r>
              <a:rPr sz="2800" spc="-5" dirty="0">
                <a:latin typeface="Times New Roman"/>
                <a:cs typeface="Times New Roman"/>
              </a:rPr>
              <a:t>an increase</a:t>
            </a:r>
            <a:r>
              <a:rPr sz="2800" spc="-10" dirty="0">
                <a:latin typeface="Times New Roman"/>
                <a:cs typeface="Times New Roman"/>
              </a:rPr>
              <a:t> </a:t>
            </a:r>
            <a:r>
              <a:rPr sz="2800" spc="-5" dirty="0">
                <a:latin typeface="Times New Roman"/>
                <a:cs typeface="Times New Roman"/>
              </a:rPr>
              <a:t>in the</a:t>
            </a:r>
            <a:r>
              <a:rPr sz="2800" spc="-10" dirty="0">
                <a:latin typeface="Times New Roman"/>
                <a:cs typeface="Times New Roman"/>
              </a:rPr>
              <a:t> </a:t>
            </a:r>
            <a:r>
              <a:rPr sz="2800" spc="-5" dirty="0">
                <a:latin typeface="Times New Roman"/>
                <a:cs typeface="Times New Roman"/>
              </a:rPr>
              <a:t>commodity</a:t>
            </a:r>
            <a:r>
              <a:rPr sz="2800" dirty="0">
                <a:latin typeface="Times New Roman"/>
                <a:cs typeface="Times New Roman"/>
              </a:rPr>
              <a:t> </a:t>
            </a:r>
            <a:r>
              <a:rPr sz="2800" spc="-5" dirty="0">
                <a:latin typeface="Times New Roman"/>
                <a:cs typeface="Times New Roman"/>
              </a:rPr>
              <a:t>prices.</a:t>
            </a:r>
            <a:endParaRPr sz="2800" dirty="0">
              <a:latin typeface="Times New Roman"/>
              <a:cs typeface="Times New Roman"/>
            </a:endParaRPr>
          </a:p>
          <a:p>
            <a:pPr marL="241300" indent="-228600">
              <a:lnSpc>
                <a:spcPct val="100000"/>
              </a:lnSpc>
              <a:spcBef>
                <a:spcPts val="605"/>
              </a:spcBef>
              <a:buFont typeface="Arial MT"/>
              <a:buChar char="•"/>
              <a:tabLst>
                <a:tab pos="241300" algn="l"/>
              </a:tabLst>
            </a:pPr>
            <a:r>
              <a:rPr sz="2800" u="sng" dirty="0">
                <a:uFill>
                  <a:solidFill>
                    <a:srgbClr val="000000"/>
                  </a:solidFill>
                </a:uFill>
                <a:latin typeface="Times New Roman"/>
                <a:cs typeface="Times New Roman"/>
              </a:rPr>
              <a:t>No</a:t>
            </a:r>
            <a:r>
              <a:rPr sz="2800" u="sng" spc="-5" dirty="0">
                <a:uFill>
                  <a:solidFill>
                    <a:srgbClr val="000000"/>
                  </a:solidFill>
                </a:uFill>
                <a:latin typeface="Times New Roman"/>
                <a:cs typeface="Times New Roman"/>
              </a:rPr>
              <a:t> change</a:t>
            </a:r>
            <a:r>
              <a:rPr sz="2800" u="sng" spc="-10"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in size</a:t>
            </a:r>
            <a:r>
              <a:rPr sz="2800" u="sng" spc="-10"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and composition</a:t>
            </a:r>
            <a:r>
              <a:rPr sz="2800" u="sng" dirty="0">
                <a:uFill>
                  <a:solidFill>
                    <a:srgbClr val="000000"/>
                  </a:solidFill>
                </a:uFill>
                <a:latin typeface="Times New Roman"/>
                <a:cs typeface="Times New Roman"/>
              </a:rPr>
              <a:t> of</a:t>
            </a:r>
            <a:r>
              <a:rPr sz="2800" u="sng" spc="5"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the</a:t>
            </a:r>
            <a:r>
              <a:rPr sz="2800" u="sng" spc="-15"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population:</a:t>
            </a:r>
            <a:endParaRPr sz="2800" dirty="0">
              <a:latin typeface="Times New Roman"/>
              <a:cs typeface="Times New Roman"/>
            </a:endParaRPr>
          </a:p>
          <a:p>
            <a:pPr marL="241300" marR="426720" indent="-228600">
              <a:lnSpc>
                <a:spcPct val="90700"/>
              </a:lnSpc>
              <a:spcBef>
                <a:spcPts val="940"/>
              </a:spcBef>
              <a:buFont typeface="Arial MT"/>
              <a:buChar char="•"/>
              <a:tabLst>
                <a:tab pos="241300" algn="l"/>
              </a:tabLst>
            </a:pPr>
            <a:r>
              <a:rPr sz="2800" dirty="0">
                <a:latin typeface="Times New Roman"/>
                <a:cs typeface="Times New Roman"/>
              </a:rPr>
              <a:t>The</a:t>
            </a:r>
            <a:r>
              <a:rPr sz="2800" spc="-15" dirty="0">
                <a:latin typeface="Times New Roman"/>
                <a:cs typeface="Times New Roman"/>
              </a:rPr>
              <a:t> </a:t>
            </a:r>
            <a:r>
              <a:rPr sz="2800" spc="-5" dirty="0">
                <a:latin typeface="Times New Roman"/>
                <a:cs typeface="Times New Roman"/>
              </a:rPr>
              <a:t>second</a:t>
            </a:r>
            <a:r>
              <a:rPr sz="2800" dirty="0">
                <a:latin typeface="Times New Roman"/>
                <a:cs typeface="Times New Roman"/>
              </a:rPr>
              <a:t> </a:t>
            </a:r>
            <a:r>
              <a:rPr sz="2800" spc="-5" dirty="0">
                <a:latin typeface="Times New Roman"/>
                <a:cs typeface="Times New Roman"/>
              </a:rPr>
              <a:t>assumption</a:t>
            </a:r>
            <a:r>
              <a:rPr sz="2800" dirty="0">
                <a:latin typeface="Times New Roman"/>
                <a:cs typeface="Times New Roman"/>
              </a:rPr>
              <a:t> for</a:t>
            </a:r>
            <a:r>
              <a:rPr sz="2800" spc="5"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law</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to</a:t>
            </a:r>
            <a:r>
              <a:rPr sz="2800" dirty="0">
                <a:latin typeface="Times New Roman"/>
                <a:cs typeface="Times New Roman"/>
              </a:rPr>
              <a:t> </a:t>
            </a:r>
            <a:r>
              <a:rPr sz="2800" spc="-5" dirty="0">
                <a:latin typeface="Times New Roman"/>
                <a:cs typeface="Times New Roman"/>
              </a:rPr>
              <a:t>function</a:t>
            </a:r>
            <a:r>
              <a:rPr sz="2800" dirty="0">
                <a:latin typeface="Times New Roman"/>
                <a:cs typeface="Times New Roman"/>
              </a:rPr>
              <a:t> </a:t>
            </a:r>
            <a:r>
              <a:rPr sz="2800" spc="-5" dirty="0">
                <a:latin typeface="Times New Roman"/>
                <a:cs typeface="Times New Roman"/>
              </a:rPr>
              <a:t>is that the</a:t>
            </a:r>
            <a:r>
              <a:rPr sz="2800" spc="-10" dirty="0">
                <a:latin typeface="Times New Roman"/>
                <a:cs typeface="Times New Roman"/>
              </a:rPr>
              <a:t> </a:t>
            </a:r>
            <a:r>
              <a:rPr sz="2800" spc="-5" dirty="0">
                <a:latin typeface="Times New Roman"/>
                <a:cs typeface="Times New Roman"/>
              </a:rPr>
              <a:t>size</a:t>
            </a:r>
            <a:r>
              <a:rPr sz="2800" spc="-10" dirty="0">
                <a:latin typeface="Times New Roman"/>
                <a:cs typeface="Times New Roman"/>
              </a:rPr>
              <a:t> </a:t>
            </a:r>
            <a:r>
              <a:rPr sz="2800" spc="-5" dirty="0">
                <a:latin typeface="Times New Roman"/>
                <a:cs typeface="Times New Roman"/>
              </a:rPr>
              <a:t>and </a:t>
            </a:r>
            <a:r>
              <a:rPr sz="2800" spc="-685" dirty="0">
                <a:latin typeface="Times New Roman"/>
                <a:cs typeface="Times New Roman"/>
              </a:rPr>
              <a:t> </a:t>
            </a:r>
            <a:r>
              <a:rPr sz="2800" spc="-5" dirty="0">
                <a:latin typeface="Times New Roman"/>
                <a:cs typeface="Times New Roman"/>
              </a:rPr>
              <a:t>composition</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the total population</a:t>
            </a:r>
            <a:r>
              <a:rPr sz="2800" dirty="0">
                <a:latin typeface="Times New Roman"/>
                <a:cs typeface="Times New Roman"/>
              </a:rPr>
              <a:t> of</a:t>
            </a:r>
            <a:r>
              <a:rPr sz="2800" spc="10" dirty="0">
                <a:latin typeface="Times New Roman"/>
                <a:cs typeface="Times New Roman"/>
              </a:rPr>
              <a:t> </a:t>
            </a:r>
            <a:r>
              <a:rPr sz="2800" dirty="0">
                <a:latin typeface="Times New Roman"/>
                <a:cs typeface="Times New Roman"/>
              </a:rPr>
              <a:t>a</a:t>
            </a:r>
            <a:r>
              <a:rPr sz="2800" spc="-10" dirty="0">
                <a:latin typeface="Times New Roman"/>
                <a:cs typeface="Times New Roman"/>
              </a:rPr>
              <a:t> </a:t>
            </a:r>
            <a:r>
              <a:rPr sz="2800" spc="-5" dirty="0">
                <a:latin typeface="Times New Roman"/>
                <a:cs typeface="Times New Roman"/>
              </a:rPr>
              <a:t>country</a:t>
            </a:r>
            <a:r>
              <a:rPr sz="2800" dirty="0">
                <a:latin typeface="Times New Roman"/>
                <a:cs typeface="Times New Roman"/>
              </a:rPr>
              <a:t> </a:t>
            </a:r>
            <a:r>
              <a:rPr sz="2800" spc="-5" dirty="0">
                <a:latin typeface="Times New Roman"/>
                <a:cs typeface="Times New Roman"/>
              </a:rPr>
              <a:t>should</a:t>
            </a:r>
            <a:r>
              <a:rPr sz="2800" spc="5" dirty="0">
                <a:latin typeface="Times New Roman"/>
                <a:cs typeface="Times New Roman"/>
              </a:rPr>
              <a:t> </a:t>
            </a:r>
            <a:r>
              <a:rPr sz="2800" dirty="0">
                <a:latin typeface="Times New Roman"/>
                <a:cs typeface="Times New Roman"/>
              </a:rPr>
              <a:t>not</a:t>
            </a:r>
            <a:r>
              <a:rPr sz="2800" spc="-5" dirty="0">
                <a:latin typeface="Times New Roman"/>
                <a:cs typeface="Times New Roman"/>
              </a:rPr>
              <a:t> change.</a:t>
            </a:r>
            <a:r>
              <a:rPr sz="2800" spc="5" dirty="0">
                <a:latin typeface="Times New Roman"/>
                <a:cs typeface="Times New Roman"/>
              </a:rPr>
              <a:t> </a:t>
            </a:r>
            <a:r>
              <a:rPr sz="2800" dirty="0">
                <a:latin typeface="Times New Roman"/>
                <a:cs typeface="Times New Roman"/>
              </a:rPr>
              <a:t>In </a:t>
            </a:r>
            <a:r>
              <a:rPr sz="2800" spc="-5" dirty="0">
                <a:latin typeface="Times New Roman"/>
                <a:cs typeface="Times New Roman"/>
              </a:rPr>
              <a:t>other </a:t>
            </a:r>
            <a:r>
              <a:rPr sz="2800" dirty="0">
                <a:latin typeface="Times New Roman"/>
                <a:cs typeface="Times New Roman"/>
              </a:rPr>
              <a:t> words,</a:t>
            </a:r>
            <a:r>
              <a:rPr sz="2800" spc="-5" dirty="0">
                <a:latin typeface="Times New Roman"/>
                <a:cs typeface="Times New Roman"/>
              </a:rPr>
              <a:t> the</a:t>
            </a:r>
            <a:r>
              <a:rPr sz="2800" spc="-10" dirty="0">
                <a:latin typeface="Times New Roman"/>
                <a:cs typeface="Times New Roman"/>
              </a:rPr>
              <a:t> </a:t>
            </a:r>
            <a:r>
              <a:rPr sz="2800" spc="-5" dirty="0">
                <a:latin typeface="Times New Roman"/>
                <a:cs typeface="Times New Roman"/>
              </a:rPr>
              <a:t>population</a:t>
            </a:r>
            <a:r>
              <a:rPr sz="2800" dirty="0">
                <a:latin typeface="Times New Roman"/>
                <a:cs typeface="Times New Roman"/>
              </a:rPr>
              <a:t> </a:t>
            </a:r>
            <a:r>
              <a:rPr sz="2800" spc="-5" dirty="0">
                <a:latin typeface="Times New Roman"/>
                <a:cs typeface="Times New Roman"/>
              </a:rPr>
              <a:t>must neither</a:t>
            </a:r>
            <a:r>
              <a:rPr sz="2800" spc="5" dirty="0">
                <a:latin typeface="Times New Roman"/>
                <a:cs typeface="Times New Roman"/>
              </a:rPr>
              <a:t> </a:t>
            </a:r>
            <a:r>
              <a:rPr sz="2800" spc="-5" dirty="0">
                <a:latin typeface="Times New Roman"/>
                <a:cs typeface="Times New Roman"/>
              </a:rPr>
              <a:t>increase</a:t>
            </a:r>
            <a:r>
              <a:rPr sz="2800" spc="-10" dirty="0">
                <a:latin typeface="Times New Roman"/>
                <a:cs typeface="Times New Roman"/>
              </a:rPr>
              <a:t> </a:t>
            </a:r>
            <a:r>
              <a:rPr sz="2800" dirty="0">
                <a:latin typeface="Times New Roman"/>
                <a:cs typeface="Times New Roman"/>
              </a:rPr>
              <a:t>nor</a:t>
            </a:r>
            <a:r>
              <a:rPr sz="2800" spc="5" dirty="0">
                <a:latin typeface="Times New Roman"/>
                <a:cs typeface="Times New Roman"/>
              </a:rPr>
              <a:t> </a:t>
            </a:r>
            <a:r>
              <a:rPr sz="2800" spc="-10" dirty="0">
                <a:latin typeface="Times New Roman"/>
                <a:cs typeface="Times New Roman"/>
              </a:rPr>
              <a:t>decrease.</a:t>
            </a:r>
            <a:endParaRPr sz="2800" dirty="0">
              <a:latin typeface="Times New Roman"/>
              <a:cs typeface="Times New Roman"/>
            </a:endParaRPr>
          </a:p>
          <a:p>
            <a:pPr marL="241300" marR="5080" indent="-228600">
              <a:lnSpc>
                <a:spcPts val="3000"/>
              </a:lnSpc>
              <a:spcBef>
                <a:spcPts val="1045"/>
              </a:spcBef>
              <a:buFont typeface="Arial MT"/>
              <a:buChar char="•"/>
              <a:tabLst>
                <a:tab pos="241300" algn="l"/>
              </a:tabLst>
            </a:pPr>
            <a:r>
              <a:rPr sz="2800" spc="-5" dirty="0">
                <a:latin typeface="Times New Roman"/>
                <a:cs typeface="Times New Roman"/>
              </a:rPr>
              <a:t>Here,</a:t>
            </a:r>
            <a:r>
              <a:rPr sz="2800" dirty="0">
                <a:latin typeface="Times New Roman"/>
                <a:cs typeface="Times New Roman"/>
              </a:rPr>
              <a:t> </a:t>
            </a:r>
            <a:r>
              <a:rPr sz="2800" spc="-5" dirty="0">
                <a:latin typeface="Times New Roman"/>
                <a:cs typeface="Times New Roman"/>
              </a:rPr>
              <a:t>it is assumed</a:t>
            </a:r>
            <a:r>
              <a:rPr sz="2800" dirty="0">
                <a:latin typeface="Times New Roman"/>
                <a:cs typeface="Times New Roman"/>
              </a:rPr>
              <a:t> </a:t>
            </a:r>
            <a:r>
              <a:rPr sz="2800" spc="-5" dirty="0">
                <a:latin typeface="Times New Roman"/>
                <a:cs typeface="Times New Roman"/>
              </a:rPr>
              <a:t>that the</a:t>
            </a:r>
            <a:r>
              <a:rPr sz="2800" spc="-10" dirty="0">
                <a:latin typeface="Times New Roman"/>
                <a:cs typeface="Times New Roman"/>
              </a:rPr>
              <a:t> </a:t>
            </a:r>
            <a:r>
              <a:rPr sz="2800" spc="-5" dirty="0">
                <a:latin typeface="Times New Roman"/>
                <a:cs typeface="Times New Roman"/>
              </a:rPr>
              <a:t>population</a:t>
            </a:r>
            <a:r>
              <a:rPr sz="2800" dirty="0">
                <a:latin typeface="Times New Roman"/>
                <a:cs typeface="Times New Roman"/>
              </a:rPr>
              <a:t> </a:t>
            </a:r>
            <a:r>
              <a:rPr sz="2800" spc="-5" dirty="0">
                <a:latin typeface="Times New Roman"/>
                <a:cs typeface="Times New Roman"/>
              </a:rPr>
              <a:t>size</a:t>
            </a:r>
            <a:r>
              <a:rPr sz="2800" spc="-10" dirty="0">
                <a:latin typeface="Times New Roman"/>
                <a:cs typeface="Times New Roman"/>
              </a:rPr>
              <a:t> </a:t>
            </a:r>
            <a:r>
              <a:rPr sz="2800" spc="-5" dirty="0">
                <a:latin typeface="Times New Roman"/>
                <a:cs typeface="Times New Roman"/>
              </a:rPr>
              <a:t>and</a:t>
            </a:r>
            <a:r>
              <a:rPr sz="2800" dirty="0">
                <a:latin typeface="Times New Roman"/>
                <a:cs typeface="Times New Roman"/>
              </a:rPr>
              <a:t> </a:t>
            </a:r>
            <a:r>
              <a:rPr sz="2800" spc="-5" dirty="0">
                <a:latin typeface="Times New Roman"/>
                <a:cs typeface="Times New Roman"/>
              </a:rPr>
              <a:t>its composition</a:t>
            </a:r>
            <a:r>
              <a:rPr sz="2800" dirty="0">
                <a:latin typeface="Times New Roman"/>
                <a:cs typeface="Times New Roman"/>
              </a:rPr>
              <a:t> </a:t>
            </a:r>
            <a:r>
              <a:rPr sz="2800" spc="-5" dirty="0">
                <a:latin typeface="Times New Roman"/>
                <a:cs typeface="Times New Roman"/>
              </a:rPr>
              <a:t>must remain </a:t>
            </a:r>
            <a:r>
              <a:rPr sz="2800" dirty="0">
                <a:latin typeface="Times New Roman"/>
                <a:cs typeface="Times New Roman"/>
              </a:rPr>
              <a:t> </a:t>
            </a:r>
            <a:r>
              <a:rPr sz="2800" spc="-5" dirty="0">
                <a:latin typeface="Times New Roman"/>
                <a:cs typeface="Times New Roman"/>
              </a:rPr>
              <a:t>constant because</a:t>
            </a:r>
            <a:r>
              <a:rPr sz="2800" spc="-10" dirty="0">
                <a:latin typeface="Times New Roman"/>
                <a:cs typeface="Times New Roman"/>
              </a:rPr>
              <a:t> </a:t>
            </a:r>
            <a:r>
              <a:rPr sz="2800" dirty="0">
                <a:latin typeface="Times New Roman"/>
                <a:cs typeface="Times New Roman"/>
              </a:rPr>
              <a:t>a</a:t>
            </a:r>
            <a:r>
              <a:rPr sz="2800" spc="-10" dirty="0">
                <a:latin typeface="Times New Roman"/>
                <a:cs typeface="Times New Roman"/>
              </a:rPr>
              <a:t> </a:t>
            </a:r>
            <a:r>
              <a:rPr sz="2800" spc="-5" dirty="0">
                <a:latin typeface="Times New Roman"/>
                <a:cs typeface="Times New Roman"/>
              </a:rPr>
              <a:t>rise</a:t>
            </a:r>
            <a:r>
              <a:rPr sz="2800" spc="-10"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number</a:t>
            </a:r>
            <a:r>
              <a:rPr sz="2800" spc="5" dirty="0">
                <a:latin typeface="Times New Roman"/>
                <a:cs typeface="Times New Roman"/>
              </a:rPr>
              <a:t>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people</a:t>
            </a:r>
            <a:r>
              <a:rPr sz="2800" spc="-10" dirty="0">
                <a:latin typeface="Times New Roman"/>
                <a:cs typeface="Times New Roman"/>
              </a:rPr>
              <a:t> </a:t>
            </a:r>
            <a:r>
              <a:rPr sz="2800" spc="-5" dirty="0">
                <a:latin typeface="Times New Roman"/>
                <a:cs typeface="Times New Roman"/>
              </a:rPr>
              <a:t>would</a:t>
            </a:r>
            <a:r>
              <a:rPr sz="2800" dirty="0">
                <a:latin typeface="Times New Roman"/>
                <a:cs typeface="Times New Roman"/>
              </a:rPr>
              <a:t> </a:t>
            </a:r>
            <a:r>
              <a:rPr sz="2800" spc="-5" dirty="0">
                <a:latin typeface="Times New Roman"/>
                <a:cs typeface="Times New Roman"/>
              </a:rPr>
              <a:t>also</a:t>
            </a:r>
            <a:r>
              <a:rPr sz="2800" dirty="0">
                <a:latin typeface="Times New Roman"/>
                <a:cs typeface="Times New Roman"/>
              </a:rPr>
              <a:t> </a:t>
            </a:r>
            <a:r>
              <a:rPr sz="2800" spc="-5" dirty="0">
                <a:latin typeface="Times New Roman"/>
                <a:cs typeface="Times New Roman"/>
              </a:rPr>
              <a:t>increase</a:t>
            </a:r>
            <a:r>
              <a:rPr sz="2800" spc="-10" dirty="0">
                <a:latin typeface="Times New Roman"/>
                <a:cs typeface="Times New Roman"/>
              </a:rPr>
              <a:t> </a:t>
            </a:r>
            <a:r>
              <a:rPr sz="2800" spc="-5" dirty="0">
                <a:latin typeface="Times New Roman"/>
                <a:cs typeface="Times New Roman"/>
              </a:rPr>
              <a:t>demand</a:t>
            </a:r>
            <a:r>
              <a:rPr sz="2800" dirty="0">
                <a:latin typeface="Times New Roman"/>
                <a:cs typeface="Times New Roman"/>
              </a:rPr>
              <a:t> for </a:t>
            </a:r>
            <a:r>
              <a:rPr sz="2800" spc="-685" dirty="0">
                <a:latin typeface="Times New Roman"/>
                <a:cs typeface="Times New Roman"/>
              </a:rPr>
              <a:t> </a:t>
            </a:r>
            <a:r>
              <a:rPr sz="2800" spc="-5" dirty="0">
                <a:latin typeface="Times New Roman"/>
                <a:cs typeface="Times New Roman"/>
              </a:rPr>
              <a:t>commodities</a:t>
            </a:r>
            <a:r>
              <a:rPr sz="2800" spc="-10" dirty="0">
                <a:latin typeface="Times New Roman"/>
                <a:cs typeface="Times New Roman"/>
              </a:rPr>
              <a:t> </a:t>
            </a:r>
            <a:r>
              <a:rPr sz="2800" spc="-5" dirty="0">
                <a:latin typeface="Times New Roman"/>
                <a:cs typeface="Times New Roman"/>
              </a:rPr>
              <a:t>even</a:t>
            </a:r>
            <a:r>
              <a:rPr sz="2800" dirty="0">
                <a:latin typeface="Times New Roman"/>
                <a:cs typeface="Times New Roman"/>
              </a:rPr>
              <a:t> </a:t>
            </a:r>
            <a:r>
              <a:rPr sz="2800" spc="-5" dirty="0">
                <a:latin typeface="Times New Roman"/>
                <a:cs typeface="Times New Roman"/>
              </a:rPr>
              <a:t>when</a:t>
            </a:r>
            <a:r>
              <a:rPr sz="2800" dirty="0">
                <a:latin typeface="Times New Roman"/>
                <a:cs typeface="Times New Roman"/>
              </a:rPr>
              <a:t> </a:t>
            </a:r>
            <a:r>
              <a:rPr sz="2800" spc="-5" dirty="0">
                <a:latin typeface="Times New Roman"/>
                <a:cs typeface="Times New Roman"/>
              </a:rPr>
              <a:t>their</a:t>
            </a:r>
            <a:r>
              <a:rPr sz="2800" spc="5" dirty="0">
                <a:latin typeface="Times New Roman"/>
                <a:cs typeface="Times New Roman"/>
              </a:rPr>
              <a:t> </a:t>
            </a:r>
            <a:r>
              <a:rPr sz="2800" spc="-5" dirty="0">
                <a:latin typeface="Times New Roman"/>
                <a:cs typeface="Times New Roman"/>
              </a:rPr>
              <a:t>prices are</a:t>
            </a:r>
            <a:r>
              <a:rPr sz="2800" spc="-10" dirty="0">
                <a:latin typeface="Times New Roman"/>
                <a:cs typeface="Times New Roman"/>
              </a:rPr>
              <a:t> </a:t>
            </a:r>
            <a:r>
              <a:rPr sz="2800" spc="-5" dirty="0">
                <a:latin typeface="Times New Roman"/>
                <a:cs typeface="Times New Roman"/>
              </a:rPr>
              <a:t>higher</a:t>
            </a:r>
            <a:r>
              <a:rPr sz="2800" spc="5" dirty="0">
                <a:latin typeface="Times New Roman"/>
                <a:cs typeface="Times New Roman"/>
              </a:rPr>
              <a:t> </a:t>
            </a:r>
            <a:r>
              <a:rPr sz="2800" spc="-5" dirty="0">
                <a:latin typeface="Times New Roman"/>
                <a:cs typeface="Times New Roman"/>
              </a:rPr>
              <a:t>and</a:t>
            </a:r>
            <a:r>
              <a:rPr sz="2800" dirty="0">
                <a:latin typeface="Times New Roman"/>
                <a:cs typeface="Times New Roman"/>
              </a:rPr>
              <a:t> </a:t>
            </a:r>
            <a:r>
              <a:rPr sz="2800" spc="-5" dirty="0">
                <a:latin typeface="Times New Roman"/>
                <a:cs typeface="Times New Roman"/>
              </a:rPr>
              <a:t>vice-versa</a:t>
            </a:r>
            <a:r>
              <a:rPr sz="2800" spc="-5" dirty="0">
                <a:latin typeface="Arial MT"/>
                <a:cs typeface="Arial MT"/>
              </a:rPr>
              <a:t>.</a:t>
            </a:r>
            <a:endParaRPr sz="2800" dirty="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3101FE-A87D-EDFD-D736-55087FFF7CF8}"/>
              </a:ext>
            </a:extLst>
          </p:cNvPr>
          <p:cNvPicPr>
            <a:picLocks noChangeAspect="1"/>
          </p:cNvPicPr>
          <p:nvPr/>
        </p:nvPicPr>
        <p:blipFill>
          <a:blip r:embed="rId2"/>
          <a:stretch>
            <a:fillRect/>
          </a:stretch>
        </p:blipFill>
        <p:spPr>
          <a:xfrm>
            <a:off x="387626" y="-4970"/>
            <a:ext cx="11211339" cy="6475343"/>
          </a:xfrm>
          <a:prstGeom prst="rect">
            <a:avLst/>
          </a:prstGeom>
        </p:spPr>
      </p:pic>
    </p:spTree>
    <p:extLst>
      <p:ext uri="{BB962C8B-B14F-4D97-AF65-F5344CB8AC3E}">
        <p14:creationId xmlns:p14="http://schemas.microsoft.com/office/powerpoint/2010/main" val="27412249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8" y="0"/>
            <a:ext cx="11816080" cy="6390005"/>
          </a:xfrm>
          <a:prstGeom prst="rect">
            <a:avLst/>
          </a:prstGeom>
        </p:spPr>
        <p:txBody>
          <a:bodyPr vert="horz" wrap="square" lIns="0" tIns="55244" rIns="0" bIns="0" rtlCol="0">
            <a:spAutoFit/>
          </a:bodyPr>
          <a:lstStyle/>
          <a:p>
            <a:pPr marL="241300" indent="-228600">
              <a:lnSpc>
                <a:spcPct val="100000"/>
              </a:lnSpc>
              <a:spcBef>
                <a:spcPts val="434"/>
              </a:spcBef>
              <a:buFont typeface="Arial MT"/>
              <a:buChar char="•"/>
              <a:tabLst>
                <a:tab pos="241300" algn="l"/>
              </a:tabLst>
            </a:pPr>
            <a:r>
              <a:rPr sz="2800" u="sng" dirty="0">
                <a:uFill>
                  <a:solidFill>
                    <a:srgbClr val="000000"/>
                  </a:solidFill>
                </a:uFill>
                <a:latin typeface="Times New Roman"/>
                <a:cs typeface="Times New Roman"/>
              </a:rPr>
              <a:t>No</a:t>
            </a:r>
            <a:r>
              <a:rPr sz="2800" u="sng" spc="-10"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change</a:t>
            </a:r>
            <a:r>
              <a:rPr sz="2800" u="sng" spc="-15"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in</a:t>
            </a:r>
            <a:r>
              <a:rPr sz="2800" u="sng" spc="-10"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prices</a:t>
            </a:r>
            <a:r>
              <a:rPr sz="2800" u="sng" spc="-10" dirty="0">
                <a:uFill>
                  <a:solidFill>
                    <a:srgbClr val="000000"/>
                  </a:solidFill>
                </a:uFill>
                <a:latin typeface="Times New Roman"/>
                <a:cs typeface="Times New Roman"/>
              </a:rPr>
              <a:t> </a:t>
            </a:r>
            <a:r>
              <a:rPr sz="2800" u="sng" dirty="0">
                <a:uFill>
                  <a:solidFill>
                    <a:srgbClr val="000000"/>
                  </a:solidFill>
                </a:uFill>
                <a:latin typeface="Times New Roman"/>
                <a:cs typeface="Times New Roman"/>
              </a:rPr>
              <a:t>of </a:t>
            </a:r>
            <a:r>
              <a:rPr sz="2800" u="sng" spc="-5" dirty="0">
                <a:uFill>
                  <a:solidFill>
                    <a:srgbClr val="000000"/>
                  </a:solidFill>
                </a:uFill>
                <a:latin typeface="Times New Roman"/>
                <a:cs typeface="Times New Roman"/>
              </a:rPr>
              <a:t>related</a:t>
            </a:r>
            <a:r>
              <a:rPr sz="2800" u="sng" spc="-10"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goods</a:t>
            </a:r>
            <a:r>
              <a:rPr sz="2800" spc="-5" dirty="0">
                <a:latin typeface="Times New Roman"/>
                <a:cs typeface="Times New Roman"/>
              </a:rPr>
              <a:t>:</a:t>
            </a:r>
            <a:endParaRPr sz="2800">
              <a:latin typeface="Times New Roman"/>
              <a:cs typeface="Times New Roman"/>
            </a:endParaRPr>
          </a:p>
          <a:p>
            <a:pPr marL="240665" marR="304800" indent="-228600">
              <a:lnSpc>
                <a:spcPct val="80400"/>
              </a:lnSpc>
              <a:spcBef>
                <a:spcPts val="994"/>
              </a:spcBef>
              <a:buFont typeface="Arial MT"/>
              <a:buChar char="•"/>
              <a:tabLst>
                <a:tab pos="241300" algn="l"/>
              </a:tabLst>
            </a:pPr>
            <a:r>
              <a:rPr sz="2800" dirty="0">
                <a:latin typeface="Times New Roman"/>
                <a:cs typeface="Times New Roman"/>
              </a:rPr>
              <a:t>The</a:t>
            </a:r>
            <a:r>
              <a:rPr sz="2800" spc="-10" dirty="0">
                <a:latin typeface="Times New Roman"/>
                <a:cs typeface="Times New Roman"/>
              </a:rPr>
              <a:t> </a:t>
            </a:r>
            <a:r>
              <a:rPr sz="2800" spc="-5" dirty="0">
                <a:latin typeface="Times New Roman"/>
                <a:cs typeface="Times New Roman"/>
              </a:rPr>
              <a:t>third</a:t>
            </a:r>
            <a:r>
              <a:rPr sz="2800" dirty="0">
                <a:latin typeface="Times New Roman"/>
                <a:cs typeface="Times New Roman"/>
              </a:rPr>
              <a:t> </a:t>
            </a:r>
            <a:r>
              <a:rPr sz="2800" spc="-5" dirty="0">
                <a:latin typeface="Times New Roman"/>
                <a:cs typeface="Times New Roman"/>
              </a:rPr>
              <a:t>basic</a:t>
            </a:r>
            <a:r>
              <a:rPr sz="2800" spc="-10" dirty="0">
                <a:latin typeface="Times New Roman"/>
                <a:cs typeface="Times New Roman"/>
              </a:rPr>
              <a:t> </a:t>
            </a:r>
            <a:r>
              <a:rPr sz="2800" spc="-5" dirty="0">
                <a:latin typeface="Times New Roman"/>
                <a:cs typeface="Times New Roman"/>
              </a:rPr>
              <a:t>assumption</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law</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considers that the</a:t>
            </a:r>
            <a:r>
              <a:rPr sz="2800" spc="-10" dirty="0">
                <a:latin typeface="Times New Roman"/>
                <a:cs typeface="Times New Roman"/>
              </a:rPr>
              <a:t> </a:t>
            </a:r>
            <a:r>
              <a:rPr sz="2800" spc="-5" dirty="0">
                <a:latin typeface="Times New Roman"/>
                <a:cs typeface="Times New Roman"/>
              </a:rPr>
              <a:t>Prices </a:t>
            </a:r>
            <a:r>
              <a:rPr sz="2800" dirty="0">
                <a:latin typeface="Times New Roman"/>
                <a:cs typeface="Times New Roman"/>
              </a:rPr>
              <a:t>of </a:t>
            </a:r>
            <a:r>
              <a:rPr sz="2800" spc="5" dirty="0">
                <a:latin typeface="Times New Roman"/>
                <a:cs typeface="Times New Roman"/>
              </a:rPr>
              <a:t> </a:t>
            </a:r>
            <a:r>
              <a:rPr sz="2800" spc="-10" dirty="0">
                <a:latin typeface="Times New Roman"/>
                <a:cs typeface="Times New Roman"/>
              </a:rPr>
              <a:t>Related</a:t>
            </a:r>
            <a:r>
              <a:rPr sz="2800" dirty="0">
                <a:latin typeface="Times New Roman"/>
                <a:cs typeface="Times New Roman"/>
              </a:rPr>
              <a:t> Goods </a:t>
            </a:r>
            <a:r>
              <a:rPr sz="2800" spc="-5" dirty="0">
                <a:latin typeface="Times New Roman"/>
                <a:cs typeface="Times New Roman"/>
              </a:rPr>
              <a:t>(i.e.</a:t>
            </a:r>
            <a:r>
              <a:rPr sz="2800" spc="5" dirty="0">
                <a:latin typeface="Times New Roman"/>
                <a:cs typeface="Times New Roman"/>
              </a:rPr>
              <a:t> </a:t>
            </a:r>
            <a:r>
              <a:rPr sz="2800" spc="-5" dirty="0">
                <a:latin typeface="Times New Roman"/>
                <a:cs typeface="Times New Roman"/>
              </a:rPr>
              <a:t>Substitute </a:t>
            </a:r>
            <a:r>
              <a:rPr sz="2800" dirty="0">
                <a:latin typeface="Times New Roman"/>
                <a:cs typeface="Times New Roman"/>
              </a:rPr>
              <a:t>Goods </a:t>
            </a:r>
            <a:r>
              <a:rPr sz="2800" spc="-5" dirty="0">
                <a:latin typeface="Times New Roman"/>
                <a:cs typeface="Times New Roman"/>
              </a:rPr>
              <a:t>and</a:t>
            </a:r>
            <a:r>
              <a:rPr sz="2800" spc="5" dirty="0">
                <a:latin typeface="Times New Roman"/>
                <a:cs typeface="Times New Roman"/>
              </a:rPr>
              <a:t> </a:t>
            </a:r>
            <a:r>
              <a:rPr sz="2800" spc="-5" dirty="0">
                <a:latin typeface="Times New Roman"/>
                <a:cs typeface="Times New Roman"/>
              </a:rPr>
              <a:t>Complementary</a:t>
            </a:r>
            <a:r>
              <a:rPr sz="2800" spc="5" dirty="0">
                <a:latin typeface="Times New Roman"/>
                <a:cs typeface="Times New Roman"/>
              </a:rPr>
              <a:t> </a:t>
            </a:r>
            <a:r>
              <a:rPr sz="2800" spc="-5" dirty="0">
                <a:latin typeface="Times New Roman"/>
                <a:cs typeface="Times New Roman"/>
              </a:rPr>
              <a:t>Goods)</a:t>
            </a:r>
            <a:r>
              <a:rPr sz="2800" spc="10" dirty="0">
                <a:latin typeface="Times New Roman"/>
                <a:cs typeface="Times New Roman"/>
              </a:rPr>
              <a:t> </a:t>
            </a:r>
            <a:r>
              <a:rPr sz="2800" spc="-5" dirty="0">
                <a:latin typeface="Times New Roman"/>
                <a:cs typeface="Times New Roman"/>
              </a:rPr>
              <a:t>don't</a:t>
            </a:r>
            <a:r>
              <a:rPr sz="2800" dirty="0">
                <a:latin typeface="Times New Roman"/>
                <a:cs typeface="Times New Roman"/>
              </a:rPr>
              <a:t> </a:t>
            </a:r>
            <a:r>
              <a:rPr sz="2800" spc="-5" dirty="0">
                <a:latin typeface="Times New Roman"/>
                <a:cs typeface="Times New Roman"/>
              </a:rPr>
              <a:t>change </a:t>
            </a:r>
            <a:r>
              <a:rPr sz="2800" spc="-685" dirty="0">
                <a:latin typeface="Times New Roman"/>
                <a:cs typeface="Times New Roman"/>
              </a:rPr>
              <a:t> </a:t>
            </a:r>
            <a:r>
              <a:rPr sz="2800" spc="-5" dirty="0">
                <a:latin typeface="Times New Roman"/>
                <a:cs typeface="Times New Roman"/>
              </a:rPr>
              <a:t>and remains </a:t>
            </a:r>
            <a:r>
              <a:rPr sz="2800" spc="-10" dirty="0">
                <a:latin typeface="Times New Roman"/>
                <a:cs typeface="Times New Roman"/>
              </a:rPr>
              <a:t>same.</a:t>
            </a:r>
            <a:endParaRPr sz="2800">
              <a:latin typeface="Times New Roman"/>
              <a:cs typeface="Times New Roman"/>
            </a:endParaRPr>
          </a:p>
          <a:p>
            <a:pPr marL="240665" marR="5080" indent="-228600">
              <a:lnSpc>
                <a:spcPct val="79300"/>
              </a:lnSpc>
              <a:spcBef>
                <a:spcPts val="1055"/>
              </a:spcBef>
              <a:buFont typeface="Arial MT"/>
              <a:buChar char="•"/>
              <a:tabLst>
                <a:tab pos="241300" algn="l"/>
              </a:tabLst>
            </a:pPr>
            <a:r>
              <a:rPr sz="2800" spc="-5" dirty="0">
                <a:latin typeface="Times New Roman"/>
                <a:cs typeface="Times New Roman"/>
              </a:rPr>
              <a:t>Here,</a:t>
            </a:r>
            <a:r>
              <a:rPr sz="2800" dirty="0">
                <a:latin typeface="Times New Roman"/>
                <a:cs typeface="Times New Roman"/>
              </a:rPr>
              <a:t> </a:t>
            </a:r>
            <a:r>
              <a:rPr sz="2800" spc="-5" dirty="0">
                <a:latin typeface="Times New Roman"/>
                <a:cs typeface="Times New Roman"/>
              </a:rPr>
              <a:t>it is assumed</a:t>
            </a:r>
            <a:r>
              <a:rPr sz="2800" dirty="0">
                <a:latin typeface="Times New Roman"/>
                <a:cs typeface="Times New Roman"/>
              </a:rPr>
              <a:t> </a:t>
            </a:r>
            <a:r>
              <a:rPr sz="2800" spc="-5" dirty="0">
                <a:latin typeface="Times New Roman"/>
                <a:cs typeface="Times New Roman"/>
              </a:rPr>
              <a:t>that the Prices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Substitute</a:t>
            </a:r>
            <a:r>
              <a:rPr sz="2800" spc="-10" dirty="0">
                <a:latin typeface="Times New Roman"/>
                <a:cs typeface="Times New Roman"/>
              </a:rPr>
              <a:t> </a:t>
            </a:r>
            <a:r>
              <a:rPr sz="2800" dirty="0">
                <a:latin typeface="Times New Roman"/>
                <a:cs typeface="Times New Roman"/>
              </a:rPr>
              <a:t>Goods</a:t>
            </a:r>
            <a:r>
              <a:rPr sz="2800" spc="-5" dirty="0">
                <a:latin typeface="Times New Roman"/>
                <a:cs typeface="Times New Roman"/>
              </a:rPr>
              <a:t> (like</a:t>
            </a:r>
            <a:r>
              <a:rPr sz="2800" spc="-55" dirty="0">
                <a:latin typeface="Times New Roman"/>
                <a:cs typeface="Times New Roman"/>
              </a:rPr>
              <a:t> </a:t>
            </a:r>
            <a:r>
              <a:rPr sz="2800" spc="-70" dirty="0">
                <a:latin typeface="Times New Roman"/>
                <a:cs typeface="Times New Roman"/>
              </a:rPr>
              <a:t>Tea</a:t>
            </a:r>
            <a:r>
              <a:rPr sz="2800" spc="-10" dirty="0">
                <a:latin typeface="Times New Roman"/>
                <a:cs typeface="Times New Roman"/>
              </a:rPr>
              <a:t> </a:t>
            </a:r>
            <a:r>
              <a:rPr sz="2800" spc="-5" dirty="0">
                <a:latin typeface="Times New Roman"/>
                <a:cs typeface="Times New Roman"/>
              </a:rPr>
              <a:t>and</a:t>
            </a:r>
            <a:r>
              <a:rPr sz="2800" dirty="0">
                <a:latin typeface="Times New Roman"/>
                <a:cs typeface="Times New Roman"/>
              </a:rPr>
              <a:t> </a:t>
            </a:r>
            <a:r>
              <a:rPr sz="2800" spc="-10" dirty="0">
                <a:latin typeface="Times New Roman"/>
                <a:cs typeface="Times New Roman"/>
              </a:rPr>
              <a:t>Coffee)</a:t>
            </a:r>
            <a:r>
              <a:rPr sz="2800" spc="5" dirty="0">
                <a:latin typeface="Times New Roman"/>
                <a:cs typeface="Times New Roman"/>
              </a:rPr>
              <a:t> </a:t>
            </a:r>
            <a:r>
              <a:rPr sz="2800" spc="-5" dirty="0">
                <a:latin typeface="Times New Roman"/>
                <a:cs typeface="Times New Roman"/>
              </a:rPr>
              <a:t>and </a:t>
            </a:r>
            <a:r>
              <a:rPr sz="2800" dirty="0">
                <a:latin typeface="Times New Roman"/>
                <a:cs typeface="Times New Roman"/>
              </a:rPr>
              <a:t> </a:t>
            </a:r>
            <a:r>
              <a:rPr sz="2800" spc="-5" dirty="0">
                <a:latin typeface="Times New Roman"/>
                <a:cs typeface="Times New Roman"/>
              </a:rPr>
              <a:t>Complementary</a:t>
            </a:r>
            <a:r>
              <a:rPr sz="2800" dirty="0">
                <a:latin typeface="Times New Roman"/>
                <a:cs typeface="Times New Roman"/>
              </a:rPr>
              <a:t> Goods</a:t>
            </a:r>
            <a:r>
              <a:rPr sz="2800" spc="-5" dirty="0">
                <a:latin typeface="Times New Roman"/>
                <a:cs typeface="Times New Roman"/>
              </a:rPr>
              <a:t> (e.g.</a:t>
            </a:r>
            <a:r>
              <a:rPr sz="2800" spc="5" dirty="0">
                <a:latin typeface="Times New Roman"/>
                <a:cs typeface="Times New Roman"/>
              </a:rPr>
              <a:t> </a:t>
            </a:r>
            <a:r>
              <a:rPr sz="2800" spc="-5" dirty="0">
                <a:latin typeface="Times New Roman"/>
                <a:cs typeface="Times New Roman"/>
              </a:rPr>
              <a:t>Petrol and</a:t>
            </a:r>
            <a:r>
              <a:rPr sz="2800" spc="5" dirty="0">
                <a:latin typeface="Times New Roman"/>
                <a:cs typeface="Times New Roman"/>
              </a:rPr>
              <a:t> </a:t>
            </a:r>
            <a:r>
              <a:rPr sz="2800" spc="-5" dirty="0">
                <a:latin typeface="Times New Roman"/>
                <a:cs typeface="Times New Roman"/>
              </a:rPr>
              <a:t>Cars)</a:t>
            </a:r>
            <a:r>
              <a:rPr sz="2800" spc="5" dirty="0">
                <a:latin typeface="Times New Roman"/>
                <a:cs typeface="Times New Roman"/>
              </a:rPr>
              <a:t> </a:t>
            </a:r>
            <a:r>
              <a:rPr sz="2800" spc="-5" dirty="0">
                <a:latin typeface="Times New Roman"/>
                <a:cs typeface="Times New Roman"/>
              </a:rPr>
              <a:t>should</a:t>
            </a:r>
            <a:r>
              <a:rPr sz="2800" dirty="0">
                <a:latin typeface="Times New Roman"/>
                <a:cs typeface="Times New Roman"/>
              </a:rPr>
              <a:t> not </a:t>
            </a:r>
            <a:r>
              <a:rPr sz="2800" spc="-5" dirty="0">
                <a:latin typeface="Times New Roman"/>
                <a:cs typeface="Times New Roman"/>
              </a:rPr>
              <a:t>change.</a:t>
            </a:r>
            <a:r>
              <a:rPr sz="2800" dirty="0">
                <a:latin typeface="Times New Roman"/>
                <a:cs typeface="Times New Roman"/>
              </a:rPr>
              <a:t> It </a:t>
            </a:r>
            <a:r>
              <a:rPr sz="2800" spc="-5" dirty="0">
                <a:latin typeface="Times New Roman"/>
                <a:cs typeface="Times New Roman"/>
              </a:rPr>
              <a:t>is considered </a:t>
            </a:r>
            <a:r>
              <a:rPr sz="2800" dirty="0">
                <a:latin typeface="Times New Roman"/>
                <a:cs typeface="Times New Roman"/>
              </a:rPr>
              <a:t> </a:t>
            </a:r>
            <a:r>
              <a:rPr sz="2800" spc="-5" dirty="0">
                <a:latin typeface="Times New Roman"/>
                <a:cs typeface="Times New Roman"/>
              </a:rPr>
              <a:t>so, since,</a:t>
            </a:r>
            <a:r>
              <a:rPr sz="2800" dirty="0">
                <a:latin typeface="Times New Roman"/>
                <a:cs typeface="Times New Roman"/>
              </a:rPr>
              <a:t> a</a:t>
            </a:r>
            <a:r>
              <a:rPr sz="2800" spc="-10" dirty="0">
                <a:latin typeface="Times New Roman"/>
                <a:cs typeface="Times New Roman"/>
              </a:rPr>
              <a:t> </a:t>
            </a:r>
            <a:r>
              <a:rPr sz="2800" spc="-5" dirty="0">
                <a:latin typeface="Times New Roman"/>
                <a:cs typeface="Times New Roman"/>
              </a:rPr>
              <a:t>change</a:t>
            </a:r>
            <a:r>
              <a:rPr sz="2800" spc="-10" dirty="0">
                <a:latin typeface="Times New Roman"/>
                <a:cs typeface="Times New Roman"/>
              </a:rPr>
              <a:t> </a:t>
            </a:r>
            <a:r>
              <a:rPr sz="2800" spc="-5" dirty="0">
                <a:latin typeface="Times New Roman"/>
                <a:cs typeface="Times New Roman"/>
              </a:rPr>
              <a:t>in consumer's liking</a:t>
            </a:r>
            <a:r>
              <a:rPr sz="2800" dirty="0">
                <a:latin typeface="Times New Roman"/>
                <a:cs typeface="Times New Roman"/>
              </a:rPr>
              <a:t> or</a:t>
            </a:r>
            <a:r>
              <a:rPr sz="2800" spc="5" dirty="0">
                <a:latin typeface="Times New Roman"/>
                <a:cs typeface="Times New Roman"/>
              </a:rPr>
              <a:t> </a:t>
            </a:r>
            <a:r>
              <a:rPr sz="2800" spc="-5" dirty="0">
                <a:latin typeface="Times New Roman"/>
                <a:cs typeface="Times New Roman"/>
              </a:rPr>
              <a:t>choice</a:t>
            </a:r>
            <a:r>
              <a:rPr sz="2800" spc="-10" dirty="0">
                <a:latin typeface="Times New Roman"/>
                <a:cs typeface="Times New Roman"/>
              </a:rPr>
              <a:t> </a:t>
            </a:r>
            <a:r>
              <a:rPr sz="2800" spc="-5" dirty="0">
                <a:latin typeface="Times New Roman"/>
                <a:cs typeface="Times New Roman"/>
              </a:rPr>
              <a:t>makes</a:t>
            </a:r>
            <a:r>
              <a:rPr sz="2800" spc="-1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law</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stand </a:t>
            </a:r>
            <a:r>
              <a:rPr sz="2800" spc="-685" dirty="0">
                <a:latin typeface="Times New Roman"/>
                <a:cs typeface="Times New Roman"/>
              </a:rPr>
              <a:t> </a:t>
            </a:r>
            <a:r>
              <a:rPr sz="2800" spc="-5" dirty="0">
                <a:latin typeface="Times New Roman"/>
                <a:cs typeface="Times New Roman"/>
              </a:rPr>
              <a:t>invalid and</a:t>
            </a:r>
            <a:r>
              <a:rPr sz="2800" dirty="0">
                <a:latin typeface="Times New Roman"/>
                <a:cs typeface="Times New Roman"/>
              </a:rPr>
              <a:t> </a:t>
            </a:r>
            <a:r>
              <a:rPr sz="2800" spc="-5" dirty="0">
                <a:latin typeface="Times New Roman"/>
                <a:cs typeface="Times New Roman"/>
              </a:rPr>
              <a:t>inapplicable.</a:t>
            </a:r>
            <a:endParaRPr sz="2800">
              <a:latin typeface="Times New Roman"/>
              <a:cs typeface="Times New Roman"/>
            </a:endParaRPr>
          </a:p>
          <a:p>
            <a:pPr marL="241300" indent="-228600">
              <a:lnSpc>
                <a:spcPct val="100000"/>
              </a:lnSpc>
              <a:spcBef>
                <a:spcPts val="335"/>
              </a:spcBef>
              <a:buFont typeface="Arial MT"/>
              <a:buChar char="•"/>
              <a:tabLst>
                <a:tab pos="241300" algn="l"/>
              </a:tabLst>
            </a:pPr>
            <a:r>
              <a:rPr sz="2800" u="sng" dirty="0">
                <a:uFill>
                  <a:solidFill>
                    <a:srgbClr val="000000"/>
                  </a:solidFill>
                </a:uFill>
                <a:latin typeface="Times New Roman"/>
                <a:cs typeface="Times New Roman"/>
              </a:rPr>
              <a:t>No</a:t>
            </a:r>
            <a:r>
              <a:rPr sz="2800" u="sng" spc="-5" dirty="0">
                <a:uFill>
                  <a:solidFill>
                    <a:srgbClr val="000000"/>
                  </a:solidFill>
                </a:uFill>
                <a:latin typeface="Times New Roman"/>
                <a:cs typeface="Times New Roman"/>
              </a:rPr>
              <a:t> change</a:t>
            </a:r>
            <a:r>
              <a:rPr sz="2800" u="sng" spc="-10"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in</a:t>
            </a:r>
            <a:r>
              <a:rPr sz="2800" u="sng"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consumer's </a:t>
            </a:r>
            <a:r>
              <a:rPr sz="2800" u="sng" spc="-10" dirty="0">
                <a:uFill>
                  <a:solidFill>
                    <a:srgbClr val="000000"/>
                  </a:solidFill>
                </a:uFill>
                <a:latin typeface="Times New Roman"/>
                <a:cs typeface="Times New Roman"/>
              </a:rPr>
              <a:t>taste,</a:t>
            </a:r>
            <a:r>
              <a:rPr sz="2800" u="sng"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preference,</a:t>
            </a:r>
            <a:r>
              <a:rPr sz="2800" u="sng" dirty="0">
                <a:uFill>
                  <a:solidFill>
                    <a:srgbClr val="000000"/>
                  </a:solidFill>
                </a:uFill>
                <a:latin typeface="Times New Roman"/>
                <a:cs typeface="Times New Roman"/>
              </a:rPr>
              <a:t> </a:t>
            </a:r>
            <a:r>
              <a:rPr sz="2800" u="sng" spc="-10" dirty="0">
                <a:uFill>
                  <a:solidFill>
                    <a:srgbClr val="000000"/>
                  </a:solidFill>
                </a:uFill>
                <a:latin typeface="Times New Roman"/>
                <a:cs typeface="Times New Roman"/>
              </a:rPr>
              <a:t>etc</a:t>
            </a:r>
            <a:r>
              <a:rPr sz="2800" spc="-10" dirty="0">
                <a:latin typeface="Times New Roman"/>
                <a:cs typeface="Times New Roman"/>
              </a:rPr>
              <a:t>:</a:t>
            </a:r>
            <a:endParaRPr sz="2800">
              <a:latin typeface="Times New Roman"/>
              <a:cs typeface="Times New Roman"/>
            </a:endParaRPr>
          </a:p>
          <a:p>
            <a:pPr marL="240665" marR="163830" indent="-228600">
              <a:lnSpc>
                <a:spcPts val="2710"/>
              </a:lnSpc>
              <a:spcBef>
                <a:spcPts val="969"/>
              </a:spcBef>
              <a:buFont typeface="Arial MT"/>
              <a:buChar char="•"/>
              <a:tabLst>
                <a:tab pos="241300" algn="l"/>
              </a:tabLst>
            </a:pPr>
            <a:r>
              <a:rPr sz="2800" dirty="0">
                <a:latin typeface="Times New Roman"/>
                <a:cs typeface="Times New Roman"/>
              </a:rPr>
              <a:t>The</a:t>
            </a:r>
            <a:r>
              <a:rPr sz="2800" spc="-10" dirty="0">
                <a:latin typeface="Times New Roman"/>
                <a:cs typeface="Times New Roman"/>
              </a:rPr>
              <a:t> </a:t>
            </a:r>
            <a:r>
              <a:rPr sz="2800" dirty="0">
                <a:latin typeface="Times New Roman"/>
                <a:cs typeface="Times New Roman"/>
              </a:rPr>
              <a:t>fourth </a:t>
            </a:r>
            <a:r>
              <a:rPr sz="2800" spc="-5" dirty="0">
                <a:latin typeface="Times New Roman"/>
                <a:cs typeface="Times New Roman"/>
              </a:rPr>
              <a:t>assumption</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the law</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considers</a:t>
            </a:r>
            <a:r>
              <a:rPr sz="2800" dirty="0">
                <a:latin typeface="Times New Roman"/>
                <a:cs typeface="Times New Roman"/>
              </a:rPr>
              <a:t> </a:t>
            </a:r>
            <a:r>
              <a:rPr sz="2800" spc="-5" dirty="0">
                <a:latin typeface="Times New Roman"/>
                <a:cs typeface="Times New Roman"/>
              </a:rPr>
              <a:t>that the</a:t>
            </a:r>
            <a:r>
              <a:rPr sz="2800" spc="-10" dirty="0">
                <a:latin typeface="Times New Roman"/>
                <a:cs typeface="Times New Roman"/>
              </a:rPr>
              <a:t> taste,</a:t>
            </a:r>
            <a:r>
              <a:rPr sz="2800" dirty="0">
                <a:latin typeface="Times New Roman"/>
                <a:cs typeface="Times New Roman"/>
              </a:rPr>
              <a:t> </a:t>
            </a:r>
            <a:r>
              <a:rPr sz="2800" spc="-5" dirty="0">
                <a:latin typeface="Times New Roman"/>
                <a:cs typeface="Times New Roman"/>
              </a:rPr>
              <a:t>preference, </a:t>
            </a:r>
            <a:r>
              <a:rPr sz="2800" spc="-685" dirty="0">
                <a:latin typeface="Times New Roman"/>
                <a:cs typeface="Times New Roman"/>
              </a:rPr>
              <a:t> </a:t>
            </a:r>
            <a:r>
              <a:rPr sz="2800" spc="-5" dirty="0">
                <a:latin typeface="Times New Roman"/>
                <a:cs typeface="Times New Roman"/>
              </a:rPr>
              <a:t>habit,</a:t>
            </a:r>
            <a:r>
              <a:rPr sz="2800" dirty="0">
                <a:latin typeface="Times New Roman"/>
                <a:cs typeface="Times New Roman"/>
              </a:rPr>
              <a:t> </a:t>
            </a:r>
            <a:r>
              <a:rPr sz="2800" spc="-5" dirty="0">
                <a:latin typeface="Times New Roman"/>
                <a:cs typeface="Times New Roman"/>
              </a:rPr>
              <a:t>fashion,</a:t>
            </a:r>
            <a:r>
              <a:rPr sz="2800" dirty="0">
                <a:latin typeface="Times New Roman"/>
                <a:cs typeface="Times New Roman"/>
              </a:rPr>
              <a:t> </a:t>
            </a:r>
            <a:r>
              <a:rPr sz="2800" spc="-5" dirty="0">
                <a:latin typeface="Times New Roman"/>
                <a:cs typeface="Times New Roman"/>
              </a:rPr>
              <a:t>etc.,</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20" dirty="0">
                <a:latin typeface="Times New Roman"/>
                <a:cs typeface="Times New Roman"/>
              </a:rPr>
              <a:t>consumer,</a:t>
            </a:r>
            <a:r>
              <a:rPr sz="2800" spc="5" dirty="0">
                <a:latin typeface="Times New Roman"/>
                <a:cs typeface="Times New Roman"/>
              </a:rPr>
              <a:t> </a:t>
            </a:r>
            <a:r>
              <a:rPr sz="2800" spc="-5" dirty="0">
                <a:latin typeface="Times New Roman"/>
                <a:cs typeface="Times New Roman"/>
              </a:rPr>
              <a:t>should</a:t>
            </a:r>
            <a:r>
              <a:rPr sz="2800" dirty="0">
                <a:latin typeface="Times New Roman"/>
                <a:cs typeface="Times New Roman"/>
              </a:rPr>
              <a:t> </a:t>
            </a:r>
            <a:r>
              <a:rPr sz="2800" spc="-5" dirty="0">
                <a:latin typeface="Times New Roman"/>
                <a:cs typeface="Times New Roman"/>
              </a:rPr>
              <a:t>remain</a:t>
            </a:r>
            <a:r>
              <a:rPr sz="2800" dirty="0">
                <a:latin typeface="Times New Roman"/>
                <a:cs typeface="Times New Roman"/>
              </a:rPr>
              <a:t> </a:t>
            </a:r>
            <a:r>
              <a:rPr sz="2800" spc="-5" dirty="0">
                <a:latin typeface="Times New Roman"/>
                <a:cs typeface="Times New Roman"/>
              </a:rPr>
              <a:t>unchanged.</a:t>
            </a:r>
            <a:endParaRPr sz="2800">
              <a:latin typeface="Times New Roman"/>
              <a:cs typeface="Times New Roman"/>
            </a:endParaRPr>
          </a:p>
          <a:p>
            <a:pPr marL="240665" marR="1031875" indent="-228600">
              <a:lnSpc>
                <a:spcPct val="80000"/>
              </a:lnSpc>
              <a:spcBef>
                <a:spcPts val="1025"/>
              </a:spcBef>
              <a:buFont typeface="Arial MT"/>
              <a:buChar char="•"/>
              <a:tabLst>
                <a:tab pos="241300" algn="l"/>
              </a:tabLst>
            </a:pPr>
            <a:r>
              <a:rPr sz="2800" spc="-5" dirty="0">
                <a:latin typeface="Times New Roman"/>
                <a:cs typeface="Times New Roman"/>
              </a:rPr>
              <a:t>That is,</a:t>
            </a:r>
            <a:r>
              <a:rPr sz="2800" dirty="0">
                <a:latin typeface="Times New Roman"/>
                <a:cs typeface="Times New Roman"/>
              </a:rPr>
              <a:t> </a:t>
            </a:r>
            <a:r>
              <a:rPr sz="2800" spc="-5" dirty="0">
                <a:latin typeface="Times New Roman"/>
                <a:cs typeface="Times New Roman"/>
              </a:rPr>
              <a:t>there</a:t>
            </a:r>
            <a:r>
              <a:rPr sz="2800" spc="-10" dirty="0">
                <a:latin typeface="Times New Roman"/>
                <a:cs typeface="Times New Roman"/>
              </a:rPr>
              <a:t> </a:t>
            </a:r>
            <a:r>
              <a:rPr sz="2800" spc="-5" dirty="0">
                <a:latin typeface="Times New Roman"/>
                <a:cs typeface="Times New Roman"/>
              </a:rPr>
              <a:t>should</a:t>
            </a:r>
            <a:r>
              <a:rPr sz="2800" dirty="0">
                <a:latin typeface="Times New Roman"/>
                <a:cs typeface="Times New Roman"/>
              </a:rPr>
              <a:t> not</a:t>
            </a:r>
            <a:r>
              <a:rPr sz="2800" spc="-5" dirty="0">
                <a:latin typeface="Times New Roman"/>
                <a:cs typeface="Times New Roman"/>
              </a:rPr>
              <a:t> arise </a:t>
            </a:r>
            <a:r>
              <a:rPr sz="2800" dirty="0">
                <a:latin typeface="Times New Roman"/>
                <a:cs typeface="Times New Roman"/>
              </a:rPr>
              <a:t>a</a:t>
            </a:r>
            <a:r>
              <a:rPr sz="2800" spc="-10" dirty="0">
                <a:latin typeface="Times New Roman"/>
                <a:cs typeface="Times New Roman"/>
              </a:rPr>
              <a:t> </a:t>
            </a:r>
            <a:r>
              <a:rPr sz="2800" spc="-5" dirty="0">
                <a:latin typeface="Times New Roman"/>
                <a:cs typeface="Times New Roman"/>
              </a:rPr>
              <a:t>newer</a:t>
            </a:r>
            <a:r>
              <a:rPr sz="2800" spc="5" dirty="0">
                <a:latin typeface="Times New Roman"/>
                <a:cs typeface="Times New Roman"/>
              </a:rPr>
              <a:t> </a:t>
            </a:r>
            <a:r>
              <a:rPr sz="2800" spc="-5" dirty="0">
                <a:latin typeface="Times New Roman"/>
                <a:cs typeface="Times New Roman"/>
              </a:rPr>
              <a:t>choice</a:t>
            </a:r>
            <a:r>
              <a:rPr sz="2800" spc="-10" dirty="0">
                <a:latin typeface="Times New Roman"/>
                <a:cs typeface="Times New Roman"/>
              </a:rPr>
              <a:t> </a:t>
            </a:r>
            <a:r>
              <a:rPr sz="2800" dirty="0">
                <a:latin typeface="Times New Roman"/>
                <a:cs typeface="Times New Roman"/>
              </a:rPr>
              <a:t>or</a:t>
            </a:r>
            <a:r>
              <a:rPr sz="2800" spc="5" dirty="0">
                <a:latin typeface="Times New Roman"/>
                <a:cs typeface="Times New Roman"/>
              </a:rPr>
              <a:t> </a:t>
            </a:r>
            <a:r>
              <a:rPr sz="2800" spc="-5" dirty="0">
                <a:latin typeface="Times New Roman"/>
                <a:cs typeface="Times New Roman"/>
              </a:rPr>
              <a:t>change in</a:t>
            </a:r>
            <a:r>
              <a:rPr sz="280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mood</a:t>
            </a:r>
            <a:r>
              <a:rPr sz="2800" dirty="0">
                <a:latin typeface="Times New Roman"/>
                <a:cs typeface="Times New Roman"/>
              </a:rPr>
              <a:t> </a:t>
            </a:r>
            <a:r>
              <a:rPr sz="2800" spc="-5" dirty="0">
                <a:latin typeface="Times New Roman"/>
                <a:cs typeface="Times New Roman"/>
              </a:rPr>
              <a:t>to</a:t>
            </a:r>
            <a:r>
              <a:rPr sz="2800" dirty="0">
                <a:latin typeface="Times New Roman"/>
                <a:cs typeface="Times New Roman"/>
              </a:rPr>
              <a:t> try </a:t>
            </a:r>
            <a:r>
              <a:rPr sz="2800" spc="-685" dirty="0">
                <a:latin typeface="Times New Roman"/>
                <a:cs typeface="Times New Roman"/>
              </a:rPr>
              <a:t> </a:t>
            </a:r>
            <a:r>
              <a:rPr sz="2800" spc="-5" dirty="0">
                <a:latin typeface="Times New Roman"/>
                <a:cs typeface="Times New Roman"/>
              </a:rPr>
              <a:t>something </a:t>
            </a:r>
            <a:r>
              <a:rPr sz="2800" spc="-10" dirty="0">
                <a:latin typeface="Times New Roman"/>
                <a:cs typeface="Times New Roman"/>
              </a:rPr>
              <a:t>different.</a:t>
            </a:r>
            <a:endParaRPr sz="2800">
              <a:latin typeface="Times New Roman"/>
              <a:cs typeface="Times New Roman"/>
            </a:endParaRPr>
          </a:p>
          <a:p>
            <a:pPr marL="240665" marR="589915" indent="-228600">
              <a:lnSpc>
                <a:spcPct val="80400"/>
              </a:lnSpc>
              <a:spcBef>
                <a:spcPts val="1019"/>
              </a:spcBef>
              <a:buFont typeface="Arial MT"/>
              <a:buChar char="•"/>
              <a:tabLst>
                <a:tab pos="241300" algn="l"/>
              </a:tabLst>
            </a:pPr>
            <a:r>
              <a:rPr sz="2800" spc="-5" dirty="0">
                <a:latin typeface="Times New Roman"/>
                <a:cs typeface="Times New Roman"/>
              </a:rPr>
              <a:t>Here,</a:t>
            </a:r>
            <a:r>
              <a:rPr sz="2800" dirty="0">
                <a:latin typeface="Times New Roman"/>
                <a:cs typeface="Times New Roman"/>
              </a:rPr>
              <a:t> </a:t>
            </a:r>
            <a:r>
              <a:rPr sz="2800" spc="-5" dirty="0">
                <a:latin typeface="Times New Roman"/>
                <a:cs typeface="Times New Roman"/>
              </a:rPr>
              <a:t>it is assumed</a:t>
            </a:r>
            <a:r>
              <a:rPr sz="2800" spc="5" dirty="0">
                <a:latin typeface="Times New Roman"/>
                <a:cs typeface="Times New Roman"/>
              </a:rPr>
              <a:t> </a:t>
            </a:r>
            <a:r>
              <a:rPr sz="2800" spc="-5" dirty="0">
                <a:latin typeface="Times New Roman"/>
                <a:cs typeface="Times New Roman"/>
              </a:rPr>
              <a:t>that the</a:t>
            </a:r>
            <a:r>
              <a:rPr sz="2800" spc="-10" dirty="0">
                <a:latin typeface="Times New Roman"/>
                <a:cs typeface="Times New Roman"/>
              </a:rPr>
              <a:t> </a:t>
            </a:r>
            <a:r>
              <a:rPr sz="2800" spc="-5" dirty="0">
                <a:latin typeface="Times New Roman"/>
                <a:cs typeface="Times New Roman"/>
              </a:rPr>
              <a:t>consumer's </a:t>
            </a:r>
            <a:r>
              <a:rPr sz="2800" spc="-10" dirty="0">
                <a:latin typeface="Times New Roman"/>
                <a:cs typeface="Times New Roman"/>
              </a:rPr>
              <a:t>taste,</a:t>
            </a:r>
            <a:r>
              <a:rPr sz="2800" spc="5" dirty="0">
                <a:latin typeface="Times New Roman"/>
                <a:cs typeface="Times New Roman"/>
              </a:rPr>
              <a:t> </a:t>
            </a:r>
            <a:r>
              <a:rPr sz="2800" spc="-5" dirty="0">
                <a:latin typeface="Times New Roman"/>
                <a:cs typeface="Times New Roman"/>
              </a:rPr>
              <a:t>preference,</a:t>
            </a:r>
            <a:r>
              <a:rPr sz="2800" dirty="0">
                <a:latin typeface="Times New Roman"/>
                <a:cs typeface="Times New Roman"/>
              </a:rPr>
              <a:t> </a:t>
            </a:r>
            <a:r>
              <a:rPr sz="2800" spc="-5" dirty="0">
                <a:latin typeface="Times New Roman"/>
                <a:cs typeface="Times New Roman"/>
              </a:rPr>
              <a:t>habit,</a:t>
            </a:r>
            <a:r>
              <a:rPr sz="2800" dirty="0">
                <a:latin typeface="Times New Roman"/>
                <a:cs typeface="Times New Roman"/>
              </a:rPr>
              <a:t> </a:t>
            </a:r>
            <a:r>
              <a:rPr sz="2800" spc="-5" dirty="0">
                <a:latin typeface="Times New Roman"/>
                <a:cs typeface="Times New Roman"/>
              </a:rPr>
              <a:t>style,</a:t>
            </a:r>
            <a:r>
              <a:rPr sz="2800" spc="5" dirty="0">
                <a:latin typeface="Times New Roman"/>
                <a:cs typeface="Times New Roman"/>
              </a:rPr>
              <a:t> </a:t>
            </a:r>
            <a:r>
              <a:rPr sz="2800" spc="-5" dirty="0">
                <a:latin typeface="Times New Roman"/>
                <a:cs typeface="Times New Roman"/>
              </a:rPr>
              <a:t>so</a:t>
            </a:r>
            <a:r>
              <a:rPr sz="2800" dirty="0">
                <a:latin typeface="Times New Roman"/>
                <a:cs typeface="Times New Roman"/>
              </a:rPr>
              <a:t> on., </a:t>
            </a:r>
            <a:r>
              <a:rPr sz="2800" spc="5" dirty="0">
                <a:latin typeface="Times New Roman"/>
                <a:cs typeface="Times New Roman"/>
              </a:rPr>
              <a:t> </a:t>
            </a:r>
            <a:r>
              <a:rPr sz="2800" spc="-5" dirty="0">
                <a:latin typeface="Times New Roman"/>
                <a:cs typeface="Times New Roman"/>
              </a:rPr>
              <a:t>should</a:t>
            </a:r>
            <a:r>
              <a:rPr sz="2800" dirty="0">
                <a:latin typeface="Times New Roman"/>
                <a:cs typeface="Times New Roman"/>
              </a:rPr>
              <a:t> not</a:t>
            </a:r>
            <a:r>
              <a:rPr sz="2800" spc="-5" dirty="0">
                <a:latin typeface="Times New Roman"/>
                <a:cs typeface="Times New Roman"/>
              </a:rPr>
              <a:t> change</a:t>
            </a:r>
            <a:r>
              <a:rPr sz="2800" spc="-10" dirty="0">
                <a:latin typeface="Times New Roman"/>
                <a:cs typeface="Times New Roman"/>
              </a:rPr>
              <a:t> </a:t>
            </a:r>
            <a:r>
              <a:rPr sz="2800" spc="-5" dirty="0">
                <a:latin typeface="Times New Roman"/>
                <a:cs typeface="Times New Roman"/>
              </a:rPr>
              <a:t>because</a:t>
            </a:r>
            <a:r>
              <a:rPr sz="2800" spc="-10" dirty="0">
                <a:latin typeface="Times New Roman"/>
                <a:cs typeface="Times New Roman"/>
              </a:rPr>
              <a:t> </a:t>
            </a:r>
            <a:r>
              <a:rPr sz="2800" spc="-5" dirty="0">
                <a:latin typeface="Times New Roman"/>
                <a:cs typeface="Times New Roman"/>
              </a:rPr>
              <a:t>it breaks the</a:t>
            </a:r>
            <a:r>
              <a:rPr sz="2800" spc="-10" dirty="0">
                <a:latin typeface="Times New Roman"/>
                <a:cs typeface="Times New Roman"/>
              </a:rPr>
              <a:t> </a:t>
            </a:r>
            <a:r>
              <a:rPr sz="2800" spc="-5" dirty="0">
                <a:latin typeface="Times New Roman"/>
                <a:cs typeface="Times New Roman"/>
              </a:rPr>
              <a:t>functionality</a:t>
            </a:r>
            <a:r>
              <a:rPr sz="2800" dirty="0">
                <a:latin typeface="Times New Roman"/>
                <a:cs typeface="Times New Roman"/>
              </a:rPr>
              <a:t> or</a:t>
            </a:r>
            <a:r>
              <a:rPr sz="2800" spc="5" dirty="0">
                <a:latin typeface="Times New Roman"/>
                <a:cs typeface="Times New Roman"/>
              </a:rPr>
              <a:t> </a:t>
            </a:r>
            <a:r>
              <a:rPr sz="2800" spc="-5" dirty="0">
                <a:latin typeface="Times New Roman"/>
                <a:cs typeface="Times New Roman"/>
              </a:rPr>
              <a:t>validity</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law</a:t>
            </a:r>
            <a:r>
              <a:rPr sz="2800" dirty="0">
                <a:latin typeface="Times New Roman"/>
                <a:cs typeface="Times New Roman"/>
              </a:rPr>
              <a:t> of </a:t>
            </a:r>
            <a:r>
              <a:rPr sz="2800" spc="-685" dirty="0">
                <a:latin typeface="Times New Roman"/>
                <a:cs typeface="Times New Roman"/>
              </a:rPr>
              <a:t> </a:t>
            </a:r>
            <a:r>
              <a:rPr sz="2800" spc="-5" dirty="0">
                <a:latin typeface="Times New Roman"/>
                <a:cs typeface="Times New Roman"/>
              </a:rPr>
              <a:t>demand.</a:t>
            </a:r>
            <a:endParaRPr sz="2800">
              <a:latin typeface="Times New Roman"/>
              <a:cs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8" y="0"/>
            <a:ext cx="11912600" cy="6414135"/>
          </a:xfrm>
          <a:prstGeom prst="rect">
            <a:avLst/>
          </a:prstGeom>
        </p:spPr>
        <p:txBody>
          <a:bodyPr vert="horz" wrap="square" lIns="0" tIns="94615" rIns="0" bIns="0" rtlCol="0">
            <a:spAutoFit/>
          </a:bodyPr>
          <a:lstStyle/>
          <a:p>
            <a:pPr marL="241300" indent="-228600">
              <a:lnSpc>
                <a:spcPct val="100000"/>
              </a:lnSpc>
              <a:spcBef>
                <a:spcPts val="745"/>
              </a:spcBef>
              <a:buFont typeface="Arial MT"/>
              <a:buChar char="•"/>
              <a:tabLst>
                <a:tab pos="241300" algn="l"/>
              </a:tabLst>
            </a:pPr>
            <a:r>
              <a:rPr sz="2800" u="sng" dirty="0">
                <a:uFill>
                  <a:solidFill>
                    <a:srgbClr val="000000"/>
                  </a:solidFill>
                </a:uFill>
                <a:latin typeface="Times New Roman"/>
                <a:cs typeface="Times New Roman"/>
              </a:rPr>
              <a:t>No</a:t>
            </a:r>
            <a:r>
              <a:rPr sz="2800" u="sng" spc="-10"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expectation</a:t>
            </a:r>
            <a:r>
              <a:rPr sz="2800" u="sng" spc="-10" dirty="0">
                <a:uFill>
                  <a:solidFill>
                    <a:srgbClr val="000000"/>
                  </a:solidFill>
                </a:uFill>
                <a:latin typeface="Times New Roman"/>
                <a:cs typeface="Times New Roman"/>
              </a:rPr>
              <a:t> </a:t>
            </a:r>
            <a:r>
              <a:rPr sz="2800" u="sng" dirty="0">
                <a:uFill>
                  <a:solidFill>
                    <a:srgbClr val="000000"/>
                  </a:solidFill>
                </a:uFill>
                <a:latin typeface="Times New Roman"/>
                <a:cs typeface="Times New Roman"/>
              </a:rPr>
              <a:t>of</a:t>
            </a:r>
            <a:r>
              <a:rPr sz="2800" u="sng" spc="-5" dirty="0">
                <a:uFill>
                  <a:solidFill>
                    <a:srgbClr val="000000"/>
                  </a:solidFill>
                </a:uFill>
                <a:latin typeface="Times New Roman"/>
                <a:cs typeface="Times New Roman"/>
              </a:rPr>
              <a:t> </a:t>
            </a:r>
            <a:r>
              <a:rPr sz="2800" u="sng" dirty="0">
                <a:uFill>
                  <a:solidFill>
                    <a:srgbClr val="000000"/>
                  </a:solidFill>
                </a:uFill>
                <a:latin typeface="Times New Roman"/>
                <a:cs typeface="Times New Roman"/>
              </a:rPr>
              <a:t>a</a:t>
            </a:r>
            <a:r>
              <a:rPr sz="2800" u="sng" spc="-15"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price</a:t>
            </a:r>
            <a:r>
              <a:rPr sz="2800" u="sng" spc="-20"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change</a:t>
            </a:r>
            <a:r>
              <a:rPr sz="2800" u="sng" spc="-20"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in </a:t>
            </a:r>
            <a:r>
              <a:rPr sz="2800" u="sng" dirty="0">
                <a:uFill>
                  <a:solidFill>
                    <a:srgbClr val="000000"/>
                  </a:solidFill>
                </a:uFill>
                <a:latin typeface="Times New Roman"/>
                <a:cs typeface="Times New Roman"/>
              </a:rPr>
              <a:t>future</a:t>
            </a:r>
            <a:r>
              <a:rPr sz="2800" dirty="0">
                <a:latin typeface="Times New Roman"/>
                <a:cs typeface="Times New Roman"/>
              </a:rPr>
              <a:t>:</a:t>
            </a:r>
            <a:endParaRPr sz="2800">
              <a:latin typeface="Times New Roman"/>
              <a:cs typeface="Times New Roman"/>
            </a:endParaRPr>
          </a:p>
          <a:p>
            <a:pPr marL="240665" marR="5080" indent="-228600">
              <a:lnSpc>
                <a:spcPts val="3000"/>
              </a:lnSpc>
              <a:spcBef>
                <a:spcPts val="1050"/>
              </a:spcBef>
              <a:buFont typeface="Arial MT"/>
              <a:buChar char="•"/>
              <a:tabLst>
                <a:tab pos="241300" algn="l"/>
              </a:tabLst>
            </a:pPr>
            <a:r>
              <a:rPr sz="2800" dirty="0">
                <a:latin typeface="Times New Roman"/>
                <a:cs typeface="Times New Roman"/>
              </a:rPr>
              <a:t>The fifth </a:t>
            </a:r>
            <a:r>
              <a:rPr sz="2800" spc="-5" dirty="0">
                <a:latin typeface="Times New Roman"/>
                <a:cs typeface="Times New Roman"/>
              </a:rPr>
              <a:t>basic assumption </a:t>
            </a:r>
            <a:r>
              <a:rPr sz="2800" dirty="0">
                <a:latin typeface="Times New Roman"/>
                <a:cs typeface="Times New Roman"/>
              </a:rPr>
              <a:t>of </a:t>
            </a:r>
            <a:r>
              <a:rPr sz="2800" spc="-5" dirty="0">
                <a:latin typeface="Times New Roman"/>
                <a:cs typeface="Times New Roman"/>
              </a:rPr>
              <a:t>Demand Law to remain valid is </a:t>
            </a:r>
            <a:r>
              <a:rPr sz="2800" dirty="0">
                <a:latin typeface="Times New Roman"/>
                <a:cs typeface="Times New Roman"/>
              </a:rPr>
              <a:t>not </a:t>
            </a:r>
            <a:r>
              <a:rPr sz="2800" spc="-5" dirty="0">
                <a:latin typeface="Times New Roman"/>
                <a:cs typeface="Times New Roman"/>
              </a:rPr>
              <a:t>to expect any </a:t>
            </a:r>
            <a:r>
              <a:rPr sz="2800" dirty="0">
                <a:latin typeface="Times New Roman"/>
                <a:cs typeface="Times New Roman"/>
              </a:rPr>
              <a:t> future</a:t>
            </a:r>
            <a:r>
              <a:rPr sz="2800" spc="-10" dirty="0">
                <a:latin typeface="Times New Roman"/>
                <a:cs typeface="Times New Roman"/>
              </a:rPr>
              <a:t> </a:t>
            </a:r>
            <a:r>
              <a:rPr sz="2800" spc="-5" dirty="0">
                <a:latin typeface="Times New Roman"/>
                <a:cs typeface="Times New Roman"/>
              </a:rPr>
              <a:t>possibilities regarding</a:t>
            </a:r>
            <a:r>
              <a:rPr sz="2800" dirty="0">
                <a:latin typeface="Times New Roman"/>
                <a:cs typeface="Times New Roman"/>
              </a:rPr>
              <a:t> a</a:t>
            </a:r>
            <a:r>
              <a:rPr sz="2800" spc="-5" dirty="0">
                <a:latin typeface="Times New Roman"/>
                <a:cs typeface="Times New Roman"/>
              </a:rPr>
              <a:t> change</a:t>
            </a:r>
            <a:r>
              <a:rPr sz="2800" spc="-10" dirty="0">
                <a:latin typeface="Times New Roman"/>
                <a:cs typeface="Times New Roman"/>
              </a:rPr>
              <a:t> </a:t>
            </a:r>
            <a:r>
              <a:rPr sz="2800" dirty="0">
                <a:latin typeface="Times New Roman"/>
                <a:cs typeface="Times New Roman"/>
              </a:rPr>
              <a:t>or</a:t>
            </a:r>
            <a:r>
              <a:rPr sz="2800" spc="5" dirty="0">
                <a:latin typeface="Times New Roman"/>
                <a:cs typeface="Times New Roman"/>
              </a:rPr>
              <a:t> </a:t>
            </a:r>
            <a:r>
              <a:rPr sz="2800" spc="-5" dirty="0">
                <a:latin typeface="Times New Roman"/>
                <a:cs typeface="Times New Roman"/>
              </a:rPr>
              <a:t>fluctuation</a:t>
            </a:r>
            <a:r>
              <a:rPr sz="2800" dirty="0">
                <a:latin typeface="Times New Roman"/>
                <a:cs typeface="Times New Roman"/>
              </a:rPr>
              <a:t> </a:t>
            </a:r>
            <a:r>
              <a:rPr sz="2800" spc="-5" dirty="0">
                <a:latin typeface="Times New Roman"/>
                <a:cs typeface="Times New Roman"/>
              </a:rPr>
              <a:t>in</a:t>
            </a:r>
            <a:r>
              <a:rPr sz="2800" spc="5"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prices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commodities.</a:t>
            </a:r>
            <a:endParaRPr sz="2800">
              <a:latin typeface="Times New Roman"/>
              <a:cs typeface="Times New Roman"/>
            </a:endParaRPr>
          </a:p>
          <a:p>
            <a:pPr marL="240665" marR="255270" indent="-228600">
              <a:lnSpc>
                <a:spcPts val="3100"/>
              </a:lnSpc>
              <a:spcBef>
                <a:spcPts val="905"/>
              </a:spcBef>
              <a:buFont typeface="Arial MT"/>
              <a:buChar char="•"/>
              <a:tabLst>
                <a:tab pos="241300" algn="l"/>
              </a:tabLst>
            </a:pPr>
            <a:r>
              <a:rPr sz="2800" spc="-5" dirty="0">
                <a:latin typeface="Times New Roman"/>
                <a:cs typeface="Times New Roman"/>
              </a:rPr>
              <a:t>Here, it is assumed </a:t>
            </a:r>
            <a:r>
              <a:rPr sz="2800" dirty="0">
                <a:latin typeface="Times New Roman"/>
                <a:cs typeface="Times New Roman"/>
              </a:rPr>
              <a:t>not </a:t>
            </a:r>
            <a:r>
              <a:rPr sz="2800" spc="-5" dirty="0">
                <a:latin typeface="Times New Roman"/>
                <a:cs typeface="Times New Roman"/>
              </a:rPr>
              <a:t>to keep any expectation </a:t>
            </a:r>
            <a:r>
              <a:rPr sz="2800" dirty="0">
                <a:latin typeface="Times New Roman"/>
                <a:cs typeface="Times New Roman"/>
              </a:rPr>
              <a:t>of future </a:t>
            </a:r>
            <a:r>
              <a:rPr sz="2800" spc="-5" dirty="0">
                <a:latin typeface="Times New Roman"/>
                <a:cs typeface="Times New Roman"/>
              </a:rPr>
              <a:t>price change because it </a:t>
            </a:r>
            <a:r>
              <a:rPr sz="2800" spc="-685" dirty="0">
                <a:latin typeface="Times New Roman"/>
                <a:cs typeface="Times New Roman"/>
              </a:rPr>
              <a:t> </a:t>
            </a:r>
            <a:r>
              <a:rPr sz="2800" spc="-5" dirty="0">
                <a:latin typeface="Times New Roman"/>
                <a:cs typeface="Times New Roman"/>
              </a:rPr>
              <a:t>will</a:t>
            </a:r>
            <a:r>
              <a:rPr sz="2800" spc="-10" dirty="0">
                <a:latin typeface="Times New Roman"/>
                <a:cs typeface="Times New Roman"/>
              </a:rPr>
              <a:t> </a:t>
            </a:r>
            <a:r>
              <a:rPr sz="2800" spc="-15" dirty="0">
                <a:latin typeface="Times New Roman"/>
                <a:cs typeface="Times New Roman"/>
              </a:rPr>
              <a:t>affect</a:t>
            </a:r>
            <a:r>
              <a:rPr sz="2800" spc="-5" dirty="0">
                <a:latin typeface="Times New Roman"/>
                <a:cs typeface="Times New Roman"/>
              </a:rPr>
              <a:t> the</a:t>
            </a:r>
            <a:r>
              <a:rPr sz="2800" spc="-10" dirty="0">
                <a:latin typeface="Times New Roman"/>
                <a:cs typeface="Times New Roman"/>
              </a:rPr>
              <a:t> </a:t>
            </a:r>
            <a:r>
              <a:rPr sz="2800" spc="-5" dirty="0">
                <a:latin typeface="Times New Roman"/>
                <a:cs typeface="Times New Roman"/>
              </a:rPr>
              <a:t>current demand</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goods.</a:t>
            </a:r>
            <a:endParaRPr sz="2800">
              <a:latin typeface="Times New Roman"/>
              <a:cs typeface="Times New Roman"/>
            </a:endParaRPr>
          </a:p>
          <a:p>
            <a:pPr marL="240665" marR="585470" indent="-228600">
              <a:lnSpc>
                <a:spcPts val="3000"/>
              </a:lnSpc>
              <a:spcBef>
                <a:spcPts val="985"/>
              </a:spcBef>
              <a:buFont typeface="Arial MT"/>
              <a:buChar char="•"/>
              <a:tabLst>
                <a:tab pos="241300" algn="l"/>
              </a:tabLst>
            </a:pPr>
            <a:r>
              <a:rPr sz="2800" dirty="0">
                <a:latin typeface="Times New Roman"/>
                <a:cs typeface="Times New Roman"/>
              </a:rPr>
              <a:t>For</a:t>
            </a:r>
            <a:r>
              <a:rPr sz="2800" spc="5" dirty="0">
                <a:latin typeface="Times New Roman"/>
                <a:cs typeface="Times New Roman"/>
              </a:rPr>
              <a:t> </a:t>
            </a:r>
            <a:r>
              <a:rPr sz="2800" spc="-5" dirty="0">
                <a:latin typeface="Times New Roman"/>
                <a:cs typeface="Times New Roman"/>
              </a:rPr>
              <a:t>example: if</a:t>
            </a:r>
            <a:r>
              <a:rPr sz="2800" spc="5" dirty="0">
                <a:latin typeface="Times New Roman"/>
                <a:cs typeface="Times New Roman"/>
              </a:rPr>
              <a:t> </a:t>
            </a:r>
            <a:r>
              <a:rPr sz="2800" spc="-5" dirty="0">
                <a:latin typeface="Times New Roman"/>
                <a:cs typeface="Times New Roman"/>
              </a:rPr>
              <a:t>people are</a:t>
            </a:r>
            <a:r>
              <a:rPr sz="2800" spc="-10" dirty="0">
                <a:latin typeface="Times New Roman"/>
                <a:cs typeface="Times New Roman"/>
              </a:rPr>
              <a:t> </a:t>
            </a:r>
            <a:r>
              <a:rPr sz="2800" spc="-5" dirty="0">
                <a:latin typeface="Times New Roman"/>
                <a:cs typeface="Times New Roman"/>
              </a:rPr>
              <a:t>expecting</a:t>
            </a:r>
            <a:r>
              <a:rPr sz="2800" dirty="0">
                <a:latin typeface="Times New Roman"/>
                <a:cs typeface="Times New Roman"/>
              </a:rPr>
              <a:t> a</a:t>
            </a:r>
            <a:r>
              <a:rPr sz="2800" spc="-10" dirty="0">
                <a:latin typeface="Times New Roman"/>
                <a:cs typeface="Times New Roman"/>
              </a:rPr>
              <a:t> </a:t>
            </a:r>
            <a:r>
              <a:rPr sz="2800" spc="-5" dirty="0">
                <a:latin typeface="Times New Roman"/>
                <a:cs typeface="Times New Roman"/>
              </a:rPr>
              <a:t>rise in</a:t>
            </a:r>
            <a:r>
              <a:rPr sz="280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dirty="0">
                <a:latin typeface="Times New Roman"/>
                <a:cs typeface="Times New Roman"/>
              </a:rPr>
              <a:t>future</a:t>
            </a:r>
            <a:r>
              <a:rPr sz="2800" spc="-5" dirty="0">
                <a:latin typeface="Times New Roman"/>
                <a:cs typeface="Times New Roman"/>
              </a:rPr>
              <a:t> prices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some</a:t>
            </a:r>
            <a:r>
              <a:rPr sz="2800" spc="-10" dirty="0">
                <a:latin typeface="Times New Roman"/>
                <a:cs typeface="Times New Roman"/>
              </a:rPr>
              <a:t> </a:t>
            </a:r>
            <a:r>
              <a:rPr sz="2800" spc="-5" dirty="0">
                <a:latin typeface="Times New Roman"/>
                <a:cs typeface="Times New Roman"/>
              </a:rPr>
              <a:t>goods, </a:t>
            </a:r>
            <a:r>
              <a:rPr sz="2800" spc="-685" dirty="0">
                <a:latin typeface="Times New Roman"/>
                <a:cs typeface="Times New Roman"/>
              </a:rPr>
              <a:t> </a:t>
            </a:r>
            <a:r>
              <a:rPr sz="2800" spc="-5" dirty="0">
                <a:latin typeface="Times New Roman"/>
                <a:cs typeface="Times New Roman"/>
              </a:rPr>
              <a:t>then the</a:t>
            </a:r>
            <a:r>
              <a:rPr sz="2800" spc="-10" dirty="0">
                <a:latin typeface="Times New Roman"/>
                <a:cs typeface="Times New Roman"/>
              </a:rPr>
              <a:t> </a:t>
            </a:r>
            <a:r>
              <a:rPr sz="2800" spc="-5" dirty="0">
                <a:latin typeface="Times New Roman"/>
                <a:cs typeface="Times New Roman"/>
              </a:rPr>
              <a:t>current demand</a:t>
            </a:r>
            <a:r>
              <a:rPr sz="2800" dirty="0">
                <a:latin typeface="Times New Roman"/>
                <a:cs typeface="Times New Roman"/>
              </a:rPr>
              <a:t> for</a:t>
            </a:r>
            <a:r>
              <a:rPr sz="2800" spc="5" dirty="0">
                <a:latin typeface="Times New Roman"/>
                <a:cs typeface="Times New Roman"/>
              </a:rPr>
              <a:t> </a:t>
            </a:r>
            <a:r>
              <a:rPr sz="2800" spc="-5" dirty="0">
                <a:latin typeface="Times New Roman"/>
                <a:cs typeface="Times New Roman"/>
              </a:rPr>
              <a:t>such</a:t>
            </a:r>
            <a:r>
              <a:rPr sz="2800" dirty="0">
                <a:latin typeface="Times New Roman"/>
                <a:cs typeface="Times New Roman"/>
              </a:rPr>
              <a:t> goods</a:t>
            </a:r>
            <a:r>
              <a:rPr sz="2800" spc="-5" dirty="0">
                <a:latin typeface="Times New Roman"/>
                <a:cs typeface="Times New Roman"/>
              </a:rPr>
              <a:t> will also</a:t>
            </a:r>
            <a:r>
              <a:rPr sz="2800" dirty="0">
                <a:latin typeface="Times New Roman"/>
                <a:cs typeface="Times New Roman"/>
              </a:rPr>
              <a:t> </a:t>
            </a:r>
            <a:r>
              <a:rPr sz="2800" spc="-5" dirty="0">
                <a:latin typeface="Times New Roman"/>
                <a:cs typeface="Times New Roman"/>
              </a:rPr>
              <a:t>increase</a:t>
            </a:r>
            <a:r>
              <a:rPr sz="2800" spc="-10" dirty="0">
                <a:latin typeface="Times New Roman"/>
                <a:cs typeface="Times New Roman"/>
              </a:rPr>
              <a:t> </a:t>
            </a:r>
            <a:r>
              <a:rPr sz="2800" spc="-5" dirty="0">
                <a:latin typeface="Times New Roman"/>
                <a:cs typeface="Times New Roman"/>
              </a:rPr>
              <a:t>and</a:t>
            </a:r>
            <a:r>
              <a:rPr sz="2800" dirty="0">
                <a:latin typeface="Times New Roman"/>
                <a:cs typeface="Times New Roman"/>
              </a:rPr>
              <a:t> </a:t>
            </a:r>
            <a:r>
              <a:rPr sz="2800" spc="-5" dirty="0">
                <a:latin typeface="Times New Roman"/>
                <a:cs typeface="Times New Roman"/>
              </a:rPr>
              <a:t>vice-versa.</a:t>
            </a:r>
            <a:endParaRPr sz="2800">
              <a:latin typeface="Times New Roman"/>
              <a:cs typeface="Times New Roman"/>
            </a:endParaRPr>
          </a:p>
          <a:p>
            <a:pPr marL="241300" indent="-228600">
              <a:lnSpc>
                <a:spcPct val="100000"/>
              </a:lnSpc>
              <a:spcBef>
                <a:spcPts val="605"/>
              </a:spcBef>
              <a:buFont typeface="Arial MT"/>
              <a:buChar char="•"/>
              <a:tabLst>
                <a:tab pos="241300" algn="l"/>
              </a:tabLst>
            </a:pPr>
            <a:r>
              <a:rPr sz="2800" u="sng" dirty="0">
                <a:uFill>
                  <a:solidFill>
                    <a:srgbClr val="000000"/>
                  </a:solidFill>
                </a:uFill>
                <a:latin typeface="Times New Roman"/>
                <a:cs typeface="Times New Roman"/>
              </a:rPr>
              <a:t>No</a:t>
            </a:r>
            <a:r>
              <a:rPr sz="2800" u="sng" spc="-5" dirty="0">
                <a:uFill>
                  <a:solidFill>
                    <a:srgbClr val="000000"/>
                  </a:solidFill>
                </a:uFill>
                <a:latin typeface="Times New Roman"/>
                <a:cs typeface="Times New Roman"/>
              </a:rPr>
              <a:t> change</a:t>
            </a:r>
            <a:r>
              <a:rPr sz="2800" u="sng" spc="-10"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in the</a:t>
            </a:r>
            <a:r>
              <a:rPr sz="2800" u="sng" spc="-10" dirty="0">
                <a:uFill>
                  <a:solidFill>
                    <a:srgbClr val="000000"/>
                  </a:solidFill>
                </a:uFill>
                <a:latin typeface="Times New Roman"/>
                <a:cs typeface="Times New Roman"/>
              </a:rPr>
              <a:t> climatic</a:t>
            </a:r>
            <a:r>
              <a:rPr sz="2800" u="sng" spc="-15" dirty="0">
                <a:uFill>
                  <a:solidFill>
                    <a:srgbClr val="000000"/>
                  </a:solidFill>
                </a:uFill>
                <a:latin typeface="Times New Roman"/>
                <a:cs typeface="Times New Roman"/>
              </a:rPr>
              <a:t> </a:t>
            </a:r>
            <a:r>
              <a:rPr sz="2800" u="sng" spc="-5" dirty="0">
                <a:uFill>
                  <a:solidFill>
                    <a:srgbClr val="000000"/>
                  </a:solidFill>
                </a:uFill>
                <a:latin typeface="Times New Roman"/>
                <a:cs typeface="Times New Roman"/>
              </a:rPr>
              <a:t>conditions</a:t>
            </a:r>
            <a:r>
              <a:rPr sz="2800" spc="-5" dirty="0">
                <a:latin typeface="Times New Roman"/>
                <a:cs typeface="Times New Roman"/>
              </a:rPr>
              <a:t>:</a:t>
            </a:r>
            <a:endParaRPr sz="2800">
              <a:latin typeface="Times New Roman"/>
              <a:cs typeface="Times New Roman"/>
            </a:endParaRPr>
          </a:p>
          <a:p>
            <a:pPr marL="240665" marR="334645" indent="-228600">
              <a:lnSpc>
                <a:spcPts val="3000"/>
              </a:lnSpc>
              <a:spcBef>
                <a:spcPts val="1145"/>
              </a:spcBef>
              <a:buFont typeface="Arial MT"/>
              <a:buChar char="•"/>
              <a:tabLst>
                <a:tab pos="241300" algn="l"/>
              </a:tabLst>
            </a:pPr>
            <a:r>
              <a:rPr sz="2800" dirty="0">
                <a:latin typeface="Times New Roman"/>
                <a:cs typeface="Times New Roman"/>
              </a:rPr>
              <a:t>The</a:t>
            </a:r>
            <a:r>
              <a:rPr sz="2800" spc="-15" dirty="0">
                <a:latin typeface="Times New Roman"/>
                <a:cs typeface="Times New Roman"/>
              </a:rPr>
              <a:t> </a:t>
            </a:r>
            <a:r>
              <a:rPr sz="2800" spc="-5" dirty="0">
                <a:latin typeface="Times New Roman"/>
                <a:cs typeface="Times New Roman"/>
              </a:rPr>
              <a:t>sixth</a:t>
            </a:r>
            <a:r>
              <a:rPr sz="2800" dirty="0">
                <a:latin typeface="Times New Roman"/>
                <a:cs typeface="Times New Roman"/>
              </a:rPr>
              <a:t> </a:t>
            </a:r>
            <a:r>
              <a:rPr sz="2800" spc="-5" dirty="0">
                <a:latin typeface="Times New Roman"/>
                <a:cs typeface="Times New Roman"/>
              </a:rPr>
              <a:t>assumption</a:t>
            </a:r>
            <a:r>
              <a:rPr sz="2800" dirty="0">
                <a:latin typeface="Times New Roman"/>
                <a:cs typeface="Times New Roman"/>
              </a:rPr>
              <a:t> of</a:t>
            </a:r>
            <a:r>
              <a:rPr sz="2800" spc="5"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law</a:t>
            </a:r>
            <a:r>
              <a:rPr sz="2800" dirty="0">
                <a:latin typeface="Times New Roman"/>
                <a:cs typeface="Times New Roman"/>
              </a:rPr>
              <a:t> of </a:t>
            </a:r>
            <a:r>
              <a:rPr sz="2800" spc="-5" dirty="0">
                <a:latin typeface="Times New Roman"/>
                <a:cs typeface="Times New Roman"/>
              </a:rPr>
              <a:t>demand</a:t>
            </a:r>
            <a:r>
              <a:rPr sz="2800" dirty="0">
                <a:latin typeface="Times New Roman"/>
                <a:cs typeface="Times New Roman"/>
              </a:rPr>
              <a:t> </a:t>
            </a:r>
            <a:r>
              <a:rPr sz="2800" spc="-5" dirty="0">
                <a:latin typeface="Times New Roman"/>
                <a:cs typeface="Times New Roman"/>
              </a:rPr>
              <a:t>is that the</a:t>
            </a:r>
            <a:r>
              <a:rPr sz="2800" spc="-10" dirty="0">
                <a:latin typeface="Times New Roman"/>
                <a:cs typeface="Times New Roman"/>
              </a:rPr>
              <a:t> </a:t>
            </a:r>
            <a:r>
              <a:rPr sz="2800" spc="-5" dirty="0">
                <a:latin typeface="Times New Roman"/>
                <a:cs typeface="Times New Roman"/>
              </a:rPr>
              <a:t>weather</a:t>
            </a:r>
            <a:r>
              <a:rPr sz="2800" spc="5" dirty="0">
                <a:latin typeface="Times New Roman"/>
                <a:cs typeface="Times New Roman"/>
              </a:rPr>
              <a:t> </a:t>
            </a:r>
            <a:r>
              <a:rPr sz="2800" spc="-5" dirty="0">
                <a:latin typeface="Times New Roman"/>
                <a:cs typeface="Times New Roman"/>
              </a:rPr>
              <a:t>conditions</a:t>
            </a:r>
            <a:r>
              <a:rPr sz="2800" spc="-10" dirty="0">
                <a:latin typeface="Times New Roman"/>
                <a:cs typeface="Times New Roman"/>
              </a:rPr>
              <a:t> </a:t>
            </a:r>
            <a:r>
              <a:rPr sz="2800" dirty="0">
                <a:latin typeface="Times New Roman"/>
                <a:cs typeface="Times New Roman"/>
              </a:rPr>
              <a:t>or </a:t>
            </a:r>
            <a:r>
              <a:rPr sz="2800" spc="5" dirty="0">
                <a:latin typeface="Times New Roman"/>
                <a:cs typeface="Times New Roman"/>
              </a:rPr>
              <a:t> </a:t>
            </a:r>
            <a:r>
              <a:rPr sz="2800" spc="-10" dirty="0">
                <a:latin typeface="Times New Roman"/>
                <a:cs typeface="Times New Roman"/>
              </a:rPr>
              <a:t>climate </a:t>
            </a:r>
            <a:r>
              <a:rPr sz="2800" dirty="0">
                <a:latin typeface="Times New Roman"/>
                <a:cs typeface="Times New Roman"/>
              </a:rPr>
              <a:t>of</a:t>
            </a:r>
            <a:r>
              <a:rPr sz="2800" spc="5" dirty="0">
                <a:latin typeface="Times New Roman"/>
                <a:cs typeface="Times New Roman"/>
              </a:rPr>
              <a:t> </a:t>
            </a:r>
            <a:r>
              <a:rPr sz="2800" dirty="0">
                <a:latin typeface="Times New Roman"/>
                <a:cs typeface="Times New Roman"/>
              </a:rPr>
              <a:t>a</a:t>
            </a:r>
            <a:r>
              <a:rPr sz="2800" spc="-5" dirty="0">
                <a:latin typeface="Times New Roman"/>
                <a:cs typeface="Times New Roman"/>
              </a:rPr>
              <a:t> region</a:t>
            </a:r>
            <a:r>
              <a:rPr sz="2800" dirty="0">
                <a:latin typeface="Times New Roman"/>
                <a:cs typeface="Times New Roman"/>
              </a:rPr>
              <a:t> or</a:t>
            </a:r>
            <a:r>
              <a:rPr sz="2800" spc="5" dirty="0">
                <a:latin typeface="Times New Roman"/>
                <a:cs typeface="Times New Roman"/>
              </a:rPr>
              <a:t> </a:t>
            </a:r>
            <a:r>
              <a:rPr sz="2800" spc="-5" dirty="0">
                <a:latin typeface="Times New Roman"/>
                <a:cs typeface="Times New Roman"/>
              </a:rPr>
              <a:t>geographical</a:t>
            </a:r>
            <a:r>
              <a:rPr sz="2800" dirty="0">
                <a:latin typeface="Times New Roman"/>
                <a:cs typeface="Times New Roman"/>
              </a:rPr>
              <a:t> </a:t>
            </a:r>
            <a:r>
              <a:rPr sz="2800" spc="-5" dirty="0">
                <a:latin typeface="Times New Roman"/>
                <a:cs typeface="Times New Roman"/>
              </a:rPr>
              <a:t>area</a:t>
            </a:r>
            <a:r>
              <a:rPr sz="2800" spc="-10" dirty="0">
                <a:latin typeface="Times New Roman"/>
                <a:cs typeface="Times New Roman"/>
              </a:rPr>
              <a:t> </a:t>
            </a:r>
            <a:r>
              <a:rPr sz="2800" spc="-5" dirty="0">
                <a:latin typeface="Times New Roman"/>
                <a:cs typeface="Times New Roman"/>
              </a:rPr>
              <a:t>should</a:t>
            </a:r>
            <a:r>
              <a:rPr sz="2800" dirty="0">
                <a:latin typeface="Times New Roman"/>
                <a:cs typeface="Times New Roman"/>
              </a:rPr>
              <a:t> </a:t>
            </a:r>
            <a:r>
              <a:rPr sz="2800" spc="-5" dirty="0">
                <a:latin typeface="Times New Roman"/>
                <a:cs typeface="Times New Roman"/>
              </a:rPr>
              <a:t>remain</a:t>
            </a:r>
            <a:r>
              <a:rPr sz="2800" spc="5" dirty="0">
                <a:latin typeface="Times New Roman"/>
                <a:cs typeface="Times New Roman"/>
              </a:rPr>
              <a:t> </a:t>
            </a:r>
            <a:r>
              <a:rPr sz="2800" spc="-5" dirty="0">
                <a:latin typeface="Times New Roman"/>
                <a:cs typeface="Times New Roman"/>
              </a:rPr>
              <a:t>same</a:t>
            </a:r>
            <a:r>
              <a:rPr sz="2800" spc="-10" dirty="0">
                <a:latin typeface="Times New Roman"/>
                <a:cs typeface="Times New Roman"/>
              </a:rPr>
              <a:t> </a:t>
            </a:r>
            <a:r>
              <a:rPr sz="2800" spc="-5" dirty="0">
                <a:latin typeface="Times New Roman"/>
                <a:cs typeface="Times New Roman"/>
              </a:rPr>
              <a:t>and</a:t>
            </a:r>
            <a:r>
              <a:rPr sz="2800" dirty="0">
                <a:latin typeface="Times New Roman"/>
                <a:cs typeface="Times New Roman"/>
              </a:rPr>
              <a:t> not </a:t>
            </a:r>
            <a:r>
              <a:rPr sz="2800" spc="-10" dirty="0">
                <a:latin typeface="Times New Roman"/>
                <a:cs typeface="Times New Roman"/>
              </a:rPr>
              <a:t>alter</a:t>
            </a:r>
            <a:r>
              <a:rPr sz="2800" spc="5" dirty="0">
                <a:latin typeface="Times New Roman"/>
                <a:cs typeface="Times New Roman"/>
              </a:rPr>
              <a:t> </a:t>
            </a:r>
            <a:r>
              <a:rPr sz="2800" spc="-5" dirty="0">
                <a:latin typeface="Times New Roman"/>
                <a:cs typeface="Times New Roman"/>
              </a:rPr>
              <a:t>at all.</a:t>
            </a:r>
            <a:endParaRPr sz="2800">
              <a:latin typeface="Times New Roman"/>
              <a:cs typeface="Times New Roman"/>
            </a:endParaRPr>
          </a:p>
          <a:p>
            <a:pPr marL="240665" marR="229870" indent="-228600">
              <a:lnSpc>
                <a:spcPts val="3000"/>
              </a:lnSpc>
              <a:spcBef>
                <a:spcPts val="985"/>
              </a:spcBef>
              <a:buFont typeface="Arial MT"/>
              <a:buChar char="•"/>
              <a:tabLst>
                <a:tab pos="241300" algn="l"/>
              </a:tabLst>
            </a:pPr>
            <a:r>
              <a:rPr sz="2800" spc="-5" dirty="0">
                <a:latin typeface="Times New Roman"/>
                <a:cs typeface="Times New Roman"/>
              </a:rPr>
              <a:t>There is </a:t>
            </a:r>
            <a:r>
              <a:rPr sz="2800" dirty="0">
                <a:latin typeface="Times New Roman"/>
                <a:cs typeface="Times New Roman"/>
              </a:rPr>
              <a:t>a </a:t>
            </a:r>
            <a:r>
              <a:rPr sz="2800" spc="-5" dirty="0">
                <a:latin typeface="Times New Roman"/>
                <a:cs typeface="Times New Roman"/>
              </a:rPr>
              <a:t>need to assume the </a:t>
            </a:r>
            <a:r>
              <a:rPr sz="2800" spc="-10" dirty="0">
                <a:latin typeface="Times New Roman"/>
                <a:cs typeface="Times New Roman"/>
              </a:rPr>
              <a:t>climate </a:t>
            </a:r>
            <a:r>
              <a:rPr sz="2800" spc="-5" dirty="0">
                <a:latin typeface="Times New Roman"/>
                <a:cs typeface="Times New Roman"/>
              </a:rPr>
              <a:t>to stay unchanged because </a:t>
            </a:r>
            <a:r>
              <a:rPr sz="2800" dirty="0">
                <a:latin typeface="Times New Roman"/>
                <a:cs typeface="Times New Roman"/>
              </a:rPr>
              <a:t>a </a:t>
            </a:r>
            <a:r>
              <a:rPr sz="2800" spc="-5" dirty="0">
                <a:latin typeface="Times New Roman"/>
                <a:cs typeface="Times New Roman"/>
              </a:rPr>
              <a:t>seasonal shift </a:t>
            </a:r>
            <a:r>
              <a:rPr sz="2800" spc="-685" dirty="0">
                <a:latin typeface="Times New Roman"/>
                <a:cs typeface="Times New Roman"/>
              </a:rPr>
              <a:t> </a:t>
            </a:r>
            <a:r>
              <a:rPr sz="2800" spc="-5" dirty="0">
                <a:latin typeface="Times New Roman"/>
                <a:cs typeface="Times New Roman"/>
              </a:rPr>
              <a:t>changes</a:t>
            </a:r>
            <a:r>
              <a:rPr sz="2800" spc="-10" dirty="0">
                <a:latin typeface="Times New Roman"/>
                <a:cs typeface="Times New Roman"/>
              </a:rPr>
              <a:t> </a:t>
            </a:r>
            <a:r>
              <a:rPr sz="2800" spc="-5" dirty="0">
                <a:latin typeface="Times New Roman"/>
                <a:cs typeface="Times New Roman"/>
              </a:rPr>
              <a:t>the</a:t>
            </a:r>
            <a:r>
              <a:rPr sz="2800" spc="-10" dirty="0">
                <a:latin typeface="Times New Roman"/>
                <a:cs typeface="Times New Roman"/>
              </a:rPr>
              <a:t> essential</a:t>
            </a:r>
            <a:r>
              <a:rPr sz="2800" spc="-5" dirty="0">
                <a:latin typeface="Times New Roman"/>
                <a:cs typeface="Times New Roman"/>
              </a:rPr>
              <a:t> needs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people.</a:t>
            </a:r>
            <a:endParaRPr sz="2800">
              <a:latin typeface="Times New Roman"/>
              <a:cs typeface="Times New Roman"/>
            </a:endParaRPr>
          </a:p>
          <a:p>
            <a:pPr marL="240665" marR="228600" indent="-228600">
              <a:lnSpc>
                <a:spcPts val="3000"/>
              </a:lnSpc>
              <a:spcBef>
                <a:spcPts val="1105"/>
              </a:spcBef>
              <a:buFont typeface="Arial MT"/>
              <a:buChar char="•"/>
              <a:tabLst>
                <a:tab pos="241300" algn="l"/>
              </a:tabLst>
            </a:pPr>
            <a:r>
              <a:rPr sz="2800" dirty="0">
                <a:latin typeface="Times New Roman"/>
                <a:cs typeface="Times New Roman"/>
              </a:rPr>
              <a:t>For </a:t>
            </a:r>
            <a:r>
              <a:rPr sz="2800" spc="-5" dirty="0">
                <a:latin typeface="Times New Roman"/>
                <a:cs typeface="Times New Roman"/>
              </a:rPr>
              <a:t>example: the</a:t>
            </a:r>
            <a:r>
              <a:rPr sz="2800" spc="-10" dirty="0">
                <a:latin typeface="Times New Roman"/>
                <a:cs typeface="Times New Roman"/>
              </a:rPr>
              <a:t> </a:t>
            </a:r>
            <a:r>
              <a:rPr sz="2800" spc="-5" dirty="0">
                <a:latin typeface="Times New Roman"/>
                <a:cs typeface="Times New Roman"/>
              </a:rPr>
              <a:t>demand</a:t>
            </a:r>
            <a:r>
              <a:rPr sz="2800" dirty="0">
                <a:latin typeface="Times New Roman"/>
                <a:cs typeface="Times New Roman"/>
              </a:rPr>
              <a:t> for</a:t>
            </a:r>
            <a:r>
              <a:rPr sz="2800" spc="5" dirty="0">
                <a:latin typeface="Times New Roman"/>
                <a:cs typeface="Times New Roman"/>
              </a:rPr>
              <a:t> </a:t>
            </a:r>
            <a:r>
              <a:rPr sz="2800" spc="-5" dirty="0">
                <a:latin typeface="Times New Roman"/>
                <a:cs typeface="Times New Roman"/>
              </a:rPr>
              <a:t>umbrellas is</a:t>
            </a:r>
            <a:r>
              <a:rPr sz="2800" spc="-10" dirty="0">
                <a:latin typeface="Times New Roman"/>
                <a:cs typeface="Times New Roman"/>
              </a:rPr>
              <a:t> </a:t>
            </a:r>
            <a:r>
              <a:rPr sz="2800" spc="-5" dirty="0">
                <a:latin typeface="Times New Roman"/>
                <a:cs typeface="Times New Roman"/>
              </a:rPr>
              <a:t>high</a:t>
            </a:r>
            <a:r>
              <a:rPr sz="2800" dirty="0">
                <a:latin typeface="Times New Roman"/>
                <a:cs typeface="Times New Roman"/>
              </a:rPr>
              <a:t> </a:t>
            </a:r>
            <a:r>
              <a:rPr sz="2800" spc="-5" dirty="0">
                <a:latin typeface="Times New Roman"/>
                <a:cs typeface="Times New Roman"/>
              </a:rPr>
              <a:t>mostly</a:t>
            </a:r>
            <a:r>
              <a:rPr sz="2800" dirty="0">
                <a:latin typeface="Times New Roman"/>
                <a:cs typeface="Times New Roman"/>
              </a:rPr>
              <a:t> during a</a:t>
            </a:r>
            <a:r>
              <a:rPr sz="2800" spc="-10" dirty="0">
                <a:latin typeface="Times New Roman"/>
                <a:cs typeface="Times New Roman"/>
              </a:rPr>
              <a:t> </a:t>
            </a:r>
            <a:r>
              <a:rPr sz="2800" spc="-5" dirty="0">
                <a:latin typeface="Times New Roman"/>
                <a:cs typeface="Times New Roman"/>
              </a:rPr>
              <a:t>rainy</a:t>
            </a:r>
            <a:r>
              <a:rPr sz="2800" dirty="0">
                <a:latin typeface="Times New Roman"/>
                <a:cs typeface="Times New Roman"/>
              </a:rPr>
              <a:t> </a:t>
            </a:r>
            <a:r>
              <a:rPr sz="2800" spc="-5" dirty="0">
                <a:latin typeface="Times New Roman"/>
                <a:cs typeface="Times New Roman"/>
              </a:rPr>
              <a:t>season</a:t>
            </a:r>
            <a:r>
              <a:rPr sz="2800" dirty="0">
                <a:latin typeface="Times New Roman"/>
                <a:cs typeface="Times New Roman"/>
              </a:rPr>
              <a:t> </a:t>
            </a:r>
            <a:r>
              <a:rPr sz="2800" spc="-5" dirty="0">
                <a:latin typeface="Times New Roman"/>
                <a:cs typeface="Times New Roman"/>
              </a:rPr>
              <a:t>and </a:t>
            </a:r>
            <a:r>
              <a:rPr sz="2800" spc="-685" dirty="0">
                <a:latin typeface="Times New Roman"/>
                <a:cs typeface="Times New Roman"/>
              </a:rPr>
              <a:t> </a:t>
            </a:r>
            <a:r>
              <a:rPr sz="2800" spc="-5" dirty="0">
                <a:latin typeface="Times New Roman"/>
                <a:cs typeface="Times New Roman"/>
              </a:rPr>
              <a:t>low </a:t>
            </a:r>
            <a:r>
              <a:rPr sz="2800" dirty="0">
                <a:latin typeface="Times New Roman"/>
                <a:cs typeface="Times New Roman"/>
              </a:rPr>
              <a:t>during </a:t>
            </a:r>
            <a:r>
              <a:rPr sz="2800" spc="-5" dirty="0">
                <a:latin typeface="Times New Roman"/>
                <a:cs typeface="Times New Roman"/>
              </a:rPr>
              <a:t>other</a:t>
            </a:r>
            <a:r>
              <a:rPr sz="2800" spc="5" dirty="0">
                <a:latin typeface="Times New Roman"/>
                <a:cs typeface="Times New Roman"/>
              </a:rPr>
              <a:t> </a:t>
            </a:r>
            <a:r>
              <a:rPr sz="2800" spc="-5" dirty="0">
                <a:latin typeface="Times New Roman"/>
                <a:cs typeface="Times New Roman"/>
              </a:rPr>
              <a:t>seasons.</a:t>
            </a:r>
            <a:endParaRPr sz="2800">
              <a:latin typeface="Times New Roman"/>
              <a:cs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3315"/>
            <a:ext cx="7673975" cy="695960"/>
          </a:xfrm>
          <a:prstGeom prst="rect">
            <a:avLst/>
          </a:prstGeom>
        </p:spPr>
        <p:txBody>
          <a:bodyPr vert="horz" wrap="square" lIns="0" tIns="12700" rIns="0" bIns="0" rtlCol="0">
            <a:spAutoFit/>
          </a:bodyPr>
          <a:lstStyle/>
          <a:p>
            <a:pPr marL="12700">
              <a:lnSpc>
                <a:spcPct val="100000"/>
              </a:lnSpc>
              <a:spcBef>
                <a:spcPts val="100"/>
              </a:spcBef>
              <a:tabLst>
                <a:tab pos="3656965" algn="l"/>
                <a:tab pos="4603115" algn="l"/>
              </a:tabLst>
            </a:pPr>
            <a:r>
              <a:rPr spc="-5" dirty="0"/>
              <a:t>Law</a:t>
            </a:r>
            <a:r>
              <a:rPr dirty="0"/>
              <a:t> of</a:t>
            </a:r>
            <a:r>
              <a:rPr spc="5" dirty="0"/>
              <a:t> </a:t>
            </a:r>
            <a:r>
              <a:rPr spc="-5" dirty="0"/>
              <a:t>demand	and	</a:t>
            </a:r>
            <a:r>
              <a:rPr dirty="0"/>
              <a:t>its</a:t>
            </a:r>
            <a:r>
              <a:rPr spc="-60" dirty="0"/>
              <a:t> </a:t>
            </a:r>
            <a:r>
              <a:rPr spc="-5" dirty="0"/>
              <a:t>exceptions</a:t>
            </a:r>
          </a:p>
        </p:txBody>
      </p:sp>
      <p:pic>
        <p:nvPicPr>
          <p:cNvPr id="3" name="object 3"/>
          <p:cNvPicPr/>
          <p:nvPr/>
        </p:nvPicPr>
        <p:blipFill>
          <a:blip r:embed="rId2" cstate="print"/>
          <a:stretch>
            <a:fillRect/>
          </a:stretch>
        </p:blipFill>
        <p:spPr>
          <a:xfrm>
            <a:off x="699130" y="1842248"/>
            <a:ext cx="9897632" cy="481404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0"/>
            <a:ext cx="11993880" cy="6261735"/>
          </a:xfrm>
          <a:prstGeom prst="rect">
            <a:avLst/>
          </a:prstGeom>
        </p:spPr>
        <p:txBody>
          <a:bodyPr vert="horz" wrap="square" lIns="0" tIns="45720" rIns="0" bIns="0" rtlCol="0">
            <a:spAutoFit/>
          </a:bodyPr>
          <a:lstStyle/>
          <a:p>
            <a:pPr marL="241300" indent="-228600">
              <a:lnSpc>
                <a:spcPct val="100000"/>
              </a:lnSpc>
              <a:spcBef>
                <a:spcPts val="360"/>
              </a:spcBef>
              <a:buFont typeface="Arial MT"/>
              <a:buChar char="•"/>
              <a:tabLst>
                <a:tab pos="241300" algn="l"/>
              </a:tabLst>
            </a:pPr>
            <a:r>
              <a:rPr sz="3200" dirty="0">
                <a:latin typeface="Times New Roman"/>
                <a:cs typeface="Times New Roman"/>
              </a:rPr>
              <a:t>What</a:t>
            </a:r>
            <a:r>
              <a:rPr sz="3200" spc="-25" dirty="0">
                <a:latin typeface="Times New Roman"/>
                <a:cs typeface="Times New Roman"/>
              </a:rPr>
              <a:t> </a:t>
            </a:r>
            <a:r>
              <a:rPr sz="3200" spc="-5" dirty="0">
                <a:latin typeface="Times New Roman"/>
                <a:cs typeface="Times New Roman"/>
              </a:rPr>
              <a:t>is</a:t>
            </a:r>
            <a:r>
              <a:rPr sz="3200" spc="-15" dirty="0">
                <a:latin typeface="Times New Roman"/>
                <a:cs typeface="Times New Roman"/>
              </a:rPr>
              <a:t> Giffen</a:t>
            </a:r>
            <a:r>
              <a:rPr sz="3200" spc="-20" dirty="0">
                <a:latin typeface="Times New Roman"/>
                <a:cs typeface="Times New Roman"/>
              </a:rPr>
              <a:t> </a:t>
            </a:r>
            <a:r>
              <a:rPr sz="3200" dirty="0">
                <a:latin typeface="Times New Roman"/>
                <a:cs typeface="Times New Roman"/>
              </a:rPr>
              <a:t>goods?</a:t>
            </a:r>
            <a:endParaRPr sz="3200">
              <a:latin typeface="Times New Roman"/>
              <a:cs typeface="Times New Roman"/>
            </a:endParaRPr>
          </a:p>
          <a:p>
            <a:pPr marL="12700" marR="273050">
              <a:lnSpc>
                <a:spcPts val="3100"/>
              </a:lnSpc>
              <a:spcBef>
                <a:spcPts val="985"/>
              </a:spcBef>
            </a:pPr>
            <a:r>
              <a:rPr sz="3200" spc="-15" dirty="0">
                <a:latin typeface="Times New Roman"/>
                <a:cs typeface="Times New Roman"/>
              </a:rPr>
              <a:t>Giffen</a:t>
            </a:r>
            <a:r>
              <a:rPr sz="3200" spc="5" dirty="0">
                <a:latin typeface="Times New Roman"/>
                <a:cs typeface="Times New Roman"/>
              </a:rPr>
              <a:t> </a:t>
            </a:r>
            <a:r>
              <a:rPr sz="3200" dirty="0">
                <a:latin typeface="Times New Roman"/>
                <a:cs typeface="Times New Roman"/>
              </a:rPr>
              <a:t>goods</a:t>
            </a:r>
            <a:r>
              <a:rPr sz="3200" spc="15" dirty="0">
                <a:latin typeface="Times New Roman"/>
                <a:cs typeface="Times New Roman"/>
              </a:rPr>
              <a:t> </a:t>
            </a:r>
            <a:r>
              <a:rPr sz="3200" spc="-5" dirty="0">
                <a:latin typeface="Times New Roman"/>
                <a:cs typeface="Times New Roman"/>
              </a:rPr>
              <a:t>are</a:t>
            </a:r>
            <a:r>
              <a:rPr sz="3200" spc="10" dirty="0">
                <a:latin typeface="Times New Roman"/>
                <a:cs typeface="Times New Roman"/>
              </a:rPr>
              <a:t> </a:t>
            </a:r>
            <a:r>
              <a:rPr sz="3200" spc="-5" dirty="0">
                <a:latin typeface="Times New Roman"/>
                <a:cs typeface="Times New Roman"/>
              </a:rPr>
              <a:t>low-priced</a:t>
            </a:r>
            <a:r>
              <a:rPr sz="3200" spc="10" dirty="0">
                <a:latin typeface="Times New Roman"/>
                <a:cs typeface="Times New Roman"/>
              </a:rPr>
              <a:t> </a:t>
            </a:r>
            <a:r>
              <a:rPr sz="3200" spc="-5" dirty="0">
                <a:latin typeface="Times New Roman"/>
                <a:cs typeface="Times New Roman"/>
              </a:rPr>
              <a:t>products,</a:t>
            </a:r>
            <a:r>
              <a:rPr sz="3200" spc="5" dirty="0">
                <a:latin typeface="Times New Roman"/>
                <a:cs typeface="Times New Roman"/>
              </a:rPr>
              <a:t> </a:t>
            </a:r>
            <a:r>
              <a:rPr sz="3200" spc="-5" dirty="0">
                <a:latin typeface="Times New Roman"/>
                <a:cs typeface="Times New Roman"/>
              </a:rPr>
              <a:t>the</a:t>
            </a:r>
            <a:r>
              <a:rPr sz="3200" spc="10" dirty="0">
                <a:latin typeface="Times New Roman"/>
                <a:cs typeface="Times New Roman"/>
              </a:rPr>
              <a:t> </a:t>
            </a:r>
            <a:r>
              <a:rPr sz="3200" spc="-5" dirty="0">
                <a:latin typeface="Times New Roman"/>
                <a:cs typeface="Times New Roman"/>
              </a:rPr>
              <a:t>demand</a:t>
            </a:r>
            <a:r>
              <a:rPr sz="3200" spc="10" dirty="0">
                <a:latin typeface="Times New Roman"/>
                <a:cs typeface="Times New Roman"/>
              </a:rPr>
              <a:t> </a:t>
            </a:r>
            <a:r>
              <a:rPr sz="3200" spc="-5" dirty="0">
                <a:latin typeface="Times New Roman"/>
                <a:cs typeface="Times New Roman"/>
              </a:rPr>
              <a:t>for</a:t>
            </a:r>
            <a:r>
              <a:rPr sz="3200" spc="5" dirty="0">
                <a:latin typeface="Times New Roman"/>
                <a:cs typeface="Times New Roman"/>
              </a:rPr>
              <a:t> </a:t>
            </a:r>
            <a:r>
              <a:rPr sz="3200" spc="-5" dirty="0">
                <a:latin typeface="Times New Roman"/>
                <a:cs typeface="Times New Roman"/>
              </a:rPr>
              <a:t>which</a:t>
            </a:r>
            <a:r>
              <a:rPr sz="3200" spc="5" dirty="0">
                <a:latin typeface="Times New Roman"/>
                <a:cs typeface="Times New Roman"/>
              </a:rPr>
              <a:t> </a:t>
            </a:r>
            <a:r>
              <a:rPr sz="3200" spc="-5" dirty="0">
                <a:latin typeface="Times New Roman"/>
                <a:cs typeface="Times New Roman"/>
              </a:rPr>
              <a:t>rises</a:t>
            </a:r>
            <a:r>
              <a:rPr sz="3200" spc="10" dirty="0">
                <a:latin typeface="Times New Roman"/>
                <a:cs typeface="Times New Roman"/>
              </a:rPr>
              <a:t> </a:t>
            </a:r>
            <a:r>
              <a:rPr sz="3200" spc="-5" dirty="0">
                <a:latin typeface="Times New Roman"/>
                <a:cs typeface="Times New Roman"/>
              </a:rPr>
              <a:t>along </a:t>
            </a:r>
            <a:r>
              <a:rPr sz="3200" spc="-785" dirty="0">
                <a:latin typeface="Times New Roman"/>
                <a:cs typeface="Times New Roman"/>
              </a:rPr>
              <a:t> </a:t>
            </a:r>
            <a:r>
              <a:rPr sz="3200" spc="-5" dirty="0">
                <a:latin typeface="Times New Roman"/>
                <a:cs typeface="Times New Roman"/>
              </a:rPr>
              <a:t>with the</a:t>
            </a:r>
            <a:r>
              <a:rPr sz="3200" dirty="0">
                <a:latin typeface="Times New Roman"/>
                <a:cs typeface="Times New Roman"/>
              </a:rPr>
              <a:t> </a:t>
            </a:r>
            <a:r>
              <a:rPr sz="3200" spc="-5" dirty="0">
                <a:latin typeface="Times New Roman"/>
                <a:cs typeface="Times New Roman"/>
              </a:rPr>
              <a:t>price.</a:t>
            </a:r>
            <a:endParaRPr sz="3200">
              <a:latin typeface="Times New Roman"/>
              <a:cs typeface="Times New Roman"/>
            </a:endParaRPr>
          </a:p>
          <a:p>
            <a:pPr marL="241300" marR="74930" indent="-228600">
              <a:lnSpc>
                <a:spcPct val="80800"/>
              </a:lnSpc>
              <a:spcBef>
                <a:spcPts val="900"/>
              </a:spcBef>
              <a:buFont typeface="Arial MT"/>
              <a:buChar char="•"/>
              <a:tabLst>
                <a:tab pos="241300" algn="l"/>
              </a:tabLst>
            </a:pPr>
            <a:r>
              <a:rPr sz="3200" spc="-5" dirty="0">
                <a:latin typeface="Times New Roman"/>
                <a:cs typeface="Times New Roman"/>
              </a:rPr>
              <a:t>These</a:t>
            </a:r>
            <a:r>
              <a:rPr sz="3200" dirty="0">
                <a:latin typeface="Times New Roman"/>
                <a:cs typeface="Times New Roman"/>
              </a:rPr>
              <a:t> </a:t>
            </a:r>
            <a:r>
              <a:rPr sz="3200" spc="-5" dirty="0">
                <a:latin typeface="Times New Roman"/>
                <a:cs typeface="Times New Roman"/>
              </a:rPr>
              <a:t>products</a:t>
            </a:r>
            <a:r>
              <a:rPr sz="3200" spc="5" dirty="0">
                <a:latin typeface="Times New Roman"/>
                <a:cs typeface="Times New Roman"/>
              </a:rPr>
              <a:t> </a:t>
            </a:r>
            <a:r>
              <a:rPr sz="3200" spc="-5" dirty="0">
                <a:latin typeface="Times New Roman"/>
                <a:cs typeface="Times New Roman"/>
              </a:rPr>
              <a:t>are</a:t>
            </a:r>
            <a:r>
              <a:rPr sz="3200" spc="5" dirty="0">
                <a:latin typeface="Times New Roman"/>
                <a:cs typeface="Times New Roman"/>
              </a:rPr>
              <a:t> </a:t>
            </a:r>
            <a:r>
              <a:rPr sz="3200" spc="-5" dirty="0">
                <a:latin typeface="Times New Roman"/>
                <a:cs typeface="Times New Roman"/>
              </a:rPr>
              <a:t>necessary</a:t>
            </a:r>
            <a:r>
              <a:rPr sz="3200" spc="5" dirty="0">
                <a:latin typeface="Times New Roman"/>
                <a:cs typeface="Times New Roman"/>
              </a:rPr>
              <a:t> </a:t>
            </a:r>
            <a:r>
              <a:rPr sz="3200" spc="-5" dirty="0">
                <a:latin typeface="Times New Roman"/>
                <a:cs typeface="Times New Roman"/>
              </a:rPr>
              <a:t>to</a:t>
            </a:r>
            <a:r>
              <a:rPr sz="3200" spc="5" dirty="0">
                <a:latin typeface="Times New Roman"/>
                <a:cs typeface="Times New Roman"/>
              </a:rPr>
              <a:t> </a:t>
            </a:r>
            <a:r>
              <a:rPr sz="3200" spc="-5" dirty="0">
                <a:latin typeface="Times New Roman"/>
                <a:cs typeface="Times New Roman"/>
              </a:rPr>
              <a:t>fulfil</a:t>
            </a:r>
            <a:r>
              <a:rPr sz="3200" dirty="0">
                <a:latin typeface="Times New Roman"/>
                <a:cs typeface="Times New Roman"/>
              </a:rPr>
              <a:t> </a:t>
            </a:r>
            <a:r>
              <a:rPr sz="3200" spc="-5" dirty="0">
                <a:latin typeface="Times New Roman"/>
                <a:cs typeface="Times New Roman"/>
              </a:rPr>
              <a:t>the</a:t>
            </a:r>
            <a:r>
              <a:rPr sz="3200" spc="5" dirty="0">
                <a:latin typeface="Times New Roman"/>
                <a:cs typeface="Times New Roman"/>
              </a:rPr>
              <a:t> </a:t>
            </a:r>
            <a:r>
              <a:rPr sz="3200" dirty="0">
                <a:latin typeface="Times New Roman"/>
                <a:cs typeface="Times New Roman"/>
              </a:rPr>
              <a:t>need</a:t>
            </a:r>
            <a:r>
              <a:rPr sz="3200" spc="5" dirty="0">
                <a:latin typeface="Times New Roman"/>
                <a:cs typeface="Times New Roman"/>
              </a:rPr>
              <a:t> </a:t>
            </a:r>
            <a:r>
              <a:rPr sz="3200" spc="-5" dirty="0">
                <a:latin typeface="Times New Roman"/>
                <a:cs typeface="Times New Roman"/>
              </a:rPr>
              <a:t>for</a:t>
            </a:r>
            <a:r>
              <a:rPr sz="3200" dirty="0">
                <a:latin typeface="Times New Roman"/>
                <a:cs typeface="Times New Roman"/>
              </a:rPr>
              <a:t> </a:t>
            </a:r>
            <a:r>
              <a:rPr sz="3200" spc="-5" dirty="0">
                <a:latin typeface="Times New Roman"/>
                <a:cs typeface="Times New Roman"/>
              </a:rPr>
              <a:t>food,</a:t>
            </a:r>
            <a:r>
              <a:rPr sz="3200" spc="5" dirty="0">
                <a:latin typeface="Times New Roman"/>
                <a:cs typeface="Times New Roman"/>
              </a:rPr>
              <a:t> </a:t>
            </a:r>
            <a:r>
              <a:rPr sz="3200" dirty="0">
                <a:latin typeface="Times New Roman"/>
                <a:cs typeface="Times New Roman"/>
              </a:rPr>
              <a:t>and</a:t>
            </a:r>
            <a:r>
              <a:rPr sz="3200" spc="5" dirty="0">
                <a:latin typeface="Times New Roman"/>
                <a:cs typeface="Times New Roman"/>
              </a:rPr>
              <a:t> </a:t>
            </a:r>
            <a:r>
              <a:rPr sz="3200" spc="-5" dirty="0">
                <a:latin typeface="Times New Roman"/>
                <a:cs typeface="Times New Roman"/>
              </a:rPr>
              <a:t>they</a:t>
            </a:r>
            <a:r>
              <a:rPr sz="3200" spc="5" dirty="0">
                <a:latin typeface="Times New Roman"/>
                <a:cs typeface="Times New Roman"/>
              </a:rPr>
              <a:t> </a:t>
            </a:r>
            <a:r>
              <a:rPr sz="3200" dirty="0">
                <a:latin typeface="Times New Roman"/>
                <a:cs typeface="Times New Roman"/>
              </a:rPr>
              <a:t>have </a:t>
            </a:r>
            <a:r>
              <a:rPr sz="3200" spc="5" dirty="0">
                <a:latin typeface="Times New Roman"/>
                <a:cs typeface="Times New Roman"/>
              </a:rPr>
              <a:t> </a:t>
            </a:r>
            <a:r>
              <a:rPr sz="3200" spc="-5" dirty="0">
                <a:latin typeface="Times New Roman"/>
                <a:cs typeface="Times New Roman"/>
              </a:rPr>
              <a:t>only</a:t>
            </a:r>
            <a:r>
              <a:rPr sz="3200" spc="5" dirty="0">
                <a:latin typeface="Times New Roman"/>
                <a:cs typeface="Times New Roman"/>
              </a:rPr>
              <a:t> </a:t>
            </a:r>
            <a:r>
              <a:rPr sz="3200" dirty="0">
                <a:latin typeface="Times New Roman"/>
                <a:cs typeface="Times New Roman"/>
              </a:rPr>
              <a:t>a</a:t>
            </a:r>
            <a:r>
              <a:rPr sz="3200" spc="5" dirty="0">
                <a:latin typeface="Times New Roman"/>
                <a:cs typeface="Times New Roman"/>
              </a:rPr>
              <a:t> </a:t>
            </a:r>
            <a:r>
              <a:rPr sz="3200" spc="-5" dirty="0">
                <a:latin typeface="Times New Roman"/>
                <a:cs typeface="Times New Roman"/>
              </a:rPr>
              <a:t>few</a:t>
            </a:r>
            <a:r>
              <a:rPr sz="3200" spc="5" dirty="0">
                <a:latin typeface="Times New Roman"/>
                <a:cs typeface="Times New Roman"/>
              </a:rPr>
              <a:t> </a:t>
            </a:r>
            <a:r>
              <a:rPr sz="3200" spc="-5" dirty="0">
                <a:latin typeface="Times New Roman"/>
                <a:cs typeface="Times New Roman"/>
              </a:rPr>
              <a:t>substitutes.</a:t>
            </a:r>
            <a:r>
              <a:rPr sz="3200" spc="5" dirty="0">
                <a:latin typeface="Times New Roman"/>
                <a:cs typeface="Times New Roman"/>
              </a:rPr>
              <a:t> </a:t>
            </a:r>
            <a:r>
              <a:rPr sz="3200" spc="-5" dirty="0">
                <a:latin typeface="Times New Roman"/>
                <a:cs typeface="Times New Roman"/>
              </a:rPr>
              <a:t>Bread,</a:t>
            </a:r>
            <a:r>
              <a:rPr sz="3200" spc="5" dirty="0">
                <a:latin typeface="Times New Roman"/>
                <a:cs typeface="Times New Roman"/>
              </a:rPr>
              <a:t> </a:t>
            </a:r>
            <a:r>
              <a:rPr sz="3200" spc="-5" dirty="0">
                <a:latin typeface="Times New Roman"/>
                <a:cs typeface="Times New Roman"/>
              </a:rPr>
              <a:t>wheat,</a:t>
            </a:r>
            <a:r>
              <a:rPr sz="3200" spc="5" dirty="0">
                <a:latin typeface="Times New Roman"/>
                <a:cs typeface="Times New Roman"/>
              </a:rPr>
              <a:t> </a:t>
            </a:r>
            <a:r>
              <a:rPr sz="3200" dirty="0">
                <a:latin typeface="Times New Roman"/>
                <a:cs typeface="Times New Roman"/>
              </a:rPr>
              <a:t>and</a:t>
            </a:r>
            <a:r>
              <a:rPr sz="3200" spc="5" dirty="0">
                <a:latin typeface="Times New Roman"/>
                <a:cs typeface="Times New Roman"/>
              </a:rPr>
              <a:t> </a:t>
            </a:r>
            <a:r>
              <a:rPr sz="3200" spc="-5" dirty="0">
                <a:latin typeface="Times New Roman"/>
                <a:cs typeface="Times New Roman"/>
              </a:rPr>
              <a:t>rice</a:t>
            </a:r>
            <a:r>
              <a:rPr sz="3200" spc="5" dirty="0">
                <a:latin typeface="Times New Roman"/>
                <a:cs typeface="Times New Roman"/>
              </a:rPr>
              <a:t> </a:t>
            </a:r>
            <a:r>
              <a:rPr sz="3200" spc="-5" dirty="0">
                <a:latin typeface="Times New Roman"/>
                <a:cs typeface="Times New Roman"/>
              </a:rPr>
              <a:t>are</a:t>
            </a:r>
            <a:r>
              <a:rPr sz="3200" spc="5" dirty="0">
                <a:latin typeface="Times New Roman"/>
                <a:cs typeface="Times New Roman"/>
              </a:rPr>
              <a:t> </a:t>
            </a:r>
            <a:r>
              <a:rPr sz="3200" spc="-5" dirty="0">
                <a:latin typeface="Times New Roman"/>
                <a:cs typeface="Times New Roman"/>
              </a:rPr>
              <a:t>examples</a:t>
            </a:r>
            <a:r>
              <a:rPr sz="3200" spc="5" dirty="0">
                <a:latin typeface="Times New Roman"/>
                <a:cs typeface="Times New Roman"/>
              </a:rPr>
              <a:t> </a:t>
            </a:r>
            <a:r>
              <a:rPr sz="3200" dirty="0">
                <a:latin typeface="Times New Roman"/>
                <a:cs typeface="Times New Roman"/>
              </a:rPr>
              <a:t>of </a:t>
            </a:r>
            <a:r>
              <a:rPr sz="3200" spc="-15" dirty="0">
                <a:latin typeface="Times New Roman"/>
                <a:cs typeface="Times New Roman"/>
              </a:rPr>
              <a:t>Giffen </a:t>
            </a:r>
            <a:r>
              <a:rPr sz="3200" spc="-10" dirty="0">
                <a:latin typeface="Times New Roman"/>
                <a:cs typeface="Times New Roman"/>
              </a:rPr>
              <a:t> </a:t>
            </a:r>
            <a:r>
              <a:rPr sz="3200" dirty="0">
                <a:latin typeface="Times New Roman"/>
                <a:cs typeface="Times New Roman"/>
              </a:rPr>
              <a:t>goods.</a:t>
            </a:r>
            <a:r>
              <a:rPr sz="3200" spc="-55" dirty="0">
                <a:latin typeface="Times New Roman"/>
                <a:cs typeface="Times New Roman"/>
              </a:rPr>
              <a:t> </a:t>
            </a:r>
            <a:r>
              <a:rPr sz="3200" spc="-5" dirty="0">
                <a:latin typeface="Times New Roman"/>
                <a:cs typeface="Times New Roman"/>
              </a:rPr>
              <a:t>The</a:t>
            </a:r>
            <a:r>
              <a:rPr sz="3200" spc="5" dirty="0">
                <a:latin typeface="Times New Roman"/>
                <a:cs typeface="Times New Roman"/>
              </a:rPr>
              <a:t> </a:t>
            </a:r>
            <a:r>
              <a:rPr sz="3200" spc="-5" dirty="0">
                <a:latin typeface="Times New Roman"/>
                <a:cs typeface="Times New Roman"/>
              </a:rPr>
              <a:t>thought</a:t>
            </a:r>
            <a:r>
              <a:rPr sz="3200" dirty="0">
                <a:latin typeface="Times New Roman"/>
                <a:cs typeface="Times New Roman"/>
              </a:rPr>
              <a:t> of </a:t>
            </a:r>
            <a:r>
              <a:rPr sz="3200" spc="-15" dirty="0">
                <a:latin typeface="Times New Roman"/>
                <a:cs typeface="Times New Roman"/>
              </a:rPr>
              <a:t>Giffen</a:t>
            </a:r>
            <a:r>
              <a:rPr sz="3200" spc="5" dirty="0">
                <a:latin typeface="Times New Roman"/>
                <a:cs typeface="Times New Roman"/>
              </a:rPr>
              <a:t> </a:t>
            </a:r>
            <a:r>
              <a:rPr sz="3200" dirty="0">
                <a:latin typeface="Times New Roman"/>
                <a:cs typeface="Times New Roman"/>
              </a:rPr>
              <a:t>goods</a:t>
            </a:r>
            <a:r>
              <a:rPr sz="3200" spc="10" dirty="0">
                <a:latin typeface="Times New Roman"/>
                <a:cs typeface="Times New Roman"/>
              </a:rPr>
              <a:t> </a:t>
            </a:r>
            <a:r>
              <a:rPr sz="3200" spc="-5" dirty="0">
                <a:latin typeface="Times New Roman"/>
                <a:cs typeface="Times New Roman"/>
              </a:rPr>
              <a:t>undermines</a:t>
            </a:r>
            <a:r>
              <a:rPr sz="3200" spc="5" dirty="0">
                <a:latin typeface="Times New Roman"/>
                <a:cs typeface="Times New Roman"/>
              </a:rPr>
              <a:t> </a:t>
            </a:r>
            <a:r>
              <a:rPr sz="3200" spc="-5" dirty="0">
                <a:latin typeface="Times New Roman"/>
                <a:cs typeface="Times New Roman"/>
              </a:rPr>
              <a:t>the</a:t>
            </a:r>
            <a:r>
              <a:rPr sz="3200" spc="5" dirty="0">
                <a:latin typeface="Times New Roman"/>
                <a:cs typeface="Times New Roman"/>
              </a:rPr>
              <a:t> </a:t>
            </a:r>
            <a:r>
              <a:rPr sz="3200" spc="-5" dirty="0">
                <a:latin typeface="Times New Roman"/>
                <a:cs typeface="Times New Roman"/>
              </a:rPr>
              <a:t>fundamental</a:t>
            </a:r>
            <a:r>
              <a:rPr sz="3200" dirty="0">
                <a:latin typeface="Times New Roman"/>
                <a:cs typeface="Times New Roman"/>
              </a:rPr>
              <a:t> </a:t>
            </a:r>
            <a:r>
              <a:rPr sz="3200" spc="-5" dirty="0">
                <a:latin typeface="Times New Roman"/>
                <a:cs typeface="Times New Roman"/>
              </a:rPr>
              <a:t>law</a:t>
            </a:r>
            <a:r>
              <a:rPr sz="3200" spc="5" dirty="0">
                <a:latin typeface="Times New Roman"/>
                <a:cs typeface="Times New Roman"/>
              </a:rPr>
              <a:t> </a:t>
            </a:r>
            <a:r>
              <a:rPr sz="3200" dirty="0">
                <a:latin typeface="Times New Roman"/>
                <a:cs typeface="Times New Roman"/>
              </a:rPr>
              <a:t>of </a:t>
            </a:r>
            <a:r>
              <a:rPr sz="3200" spc="-785" dirty="0">
                <a:latin typeface="Times New Roman"/>
                <a:cs typeface="Times New Roman"/>
              </a:rPr>
              <a:t> </a:t>
            </a:r>
            <a:r>
              <a:rPr sz="3200" spc="-5" dirty="0">
                <a:latin typeface="Times New Roman"/>
                <a:cs typeface="Times New Roman"/>
              </a:rPr>
              <a:t>demand.</a:t>
            </a:r>
            <a:endParaRPr sz="3200">
              <a:latin typeface="Times New Roman"/>
              <a:cs typeface="Times New Roman"/>
            </a:endParaRPr>
          </a:p>
          <a:p>
            <a:pPr marL="241300" indent="-228600">
              <a:lnSpc>
                <a:spcPct val="100000"/>
              </a:lnSpc>
              <a:spcBef>
                <a:spcPts val="165"/>
              </a:spcBef>
              <a:buFont typeface="Arial MT"/>
              <a:buChar char="•"/>
              <a:tabLst>
                <a:tab pos="241300" algn="l"/>
              </a:tabLst>
            </a:pPr>
            <a:r>
              <a:rPr sz="3200" dirty="0">
                <a:latin typeface="Times New Roman"/>
                <a:cs typeface="Times New Roman"/>
              </a:rPr>
              <a:t>What</a:t>
            </a:r>
            <a:r>
              <a:rPr sz="3200" spc="-30" dirty="0">
                <a:latin typeface="Times New Roman"/>
                <a:cs typeface="Times New Roman"/>
              </a:rPr>
              <a:t> </a:t>
            </a:r>
            <a:r>
              <a:rPr sz="3200" spc="-5" dirty="0">
                <a:latin typeface="Times New Roman"/>
                <a:cs typeface="Times New Roman"/>
              </a:rPr>
              <a:t>is</a:t>
            </a:r>
            <a:r>
              <a:rPr sz="3200" spc="-75" dirty="0">
                <a:latin typeface="Times New Roman"/>
                <a:cs typeface="Times New Roman"/>
              </a:rPr>
              <a:t> </a:t>
            </a:r>
            <a:r>
              <a:rPr sz="3200" spc="-60" dirty="0">
                <a:latin typeface="Times New Roman"/>
                <a:cs typeface="Times New Roman"/>
              </a:rPr>
              <a:t>Veblen</a:t>
            </a:r>
            <a:r>
              <a:rPr sz="3200" spc="-20" dirty="0">
                <a:latin typeface="Times New Roman"/>
                <a:cs typeface="Times New Roman"/>
              </a:rPr>
              <a:t> </a:t>
            </a:r>
            <a:r>
              <a:rPr sz="3200" dirty="0">
                <a:latin typeface="Times New Roman"/>
                <a:cs typeface="Times New Roman"/>
              </a:rPr>
              <a:t>goods?</a:t>
            </a:r>
            <a:endParaRPr sz="3200">
              <a:latin typeface="Times New Roman"/>
              <a:cs typeface="Times New Roman"/>
            </a:endParaRPr>
          </a:p>
          <a:p>
            <a:pPr marL="12700" marR="10795" algn="just">
              <a:lnSpc>
                <a:spcPct val="79700"/>
              </a:lnSpc>
              <a:spcBef>
                <a:spcPts val="1019"/>
              </a:spcBef>
            </a:pPr>
            <a:r>
              <a:rPr sz="3200" dirty="0">
                <a:latin typeface="Times New Roman"/>
                <a:cs typeface="Times New Roman"/>
              </a:rPr>
              <a:t>A </a:t>
            </a:r>
            <a:r>
              <a:rPr sz="3200" spc="-60" dirty="0">
                <a:latin typeface="Times New Roman"/>
                <a:cs typeface="Times New Roman"/>
              </a:rPr>
              <a:t>Veblen </a:t>
            </a:r>
            <a:r>
              <a:rPr sz="3200" dirty="0">
                <a:latin typeface="Times New Roman"/>
                <a:cs typeface="Times New Roman"/>
              </a:rPr>
              <a:t>good </a:t>
            </a:r>
            <a:r>
              <a:rPr sz="3200" spc="-5" dirty="0">
                <a:latin typeface="Times New Roman"/>
                <a:cs typeface="Times New Roman"/>
              </a:rPr>
              <a:t>is </a:t>
            </a:r>
            <a:r>
              <a:rPr sz="3200" dirty="0">
                <a:latin typeface="Times New Roman"/>
                <a:cs typeface="Times New Roman"/>
              </a:rPr>
              <a:t>a </a:t>
            </a:r>
            <a:r>
              <a:rPr sz="3200" spc="-5" dirty="0">
                <a:latin typeface="Times New Roman"/>
                <a:cs typeface="Times New Roman"/>
              </a:rPr>
              <a:t>luxury item that </a:t>
            </a:r>
            <a:r>
              <a:rPr sz="3200" dirty="0">
                <a:latin typeface="Times New Roman"/>
                <a:cs typeface="Times New Roman"/>
              </a:rPr>
              <a:t>sees an </a:t>
            </a:r>
            <a:r>
              <a:rPr sz="3200" spc="-5" dirty="0">
                <a:latin typeface="Times New Roman"/>
                <a:cs typeface="Times New Roman"/>
              </a:rPr>
              <a:t>increase in demand </a:t>
            </a:r>
            <a:r>
              <a:rPr sz="3200" dirty="0">
                <a:latin typeface="Times New Roman"/>
                <a:cs typeface="Times New Roman"/>
              </a:rPr>
              <a:t>when </a:t>
            </a:r>
            <a:r>
              <a:rPr sz="3200" spc="-5" dirty="0">
                <a:latin typeface="Times New Roman"/>
                <a:cs typeface="Times New Roman"/>
              </a:rPr>
              <a:t>the </a:t>
            </a:r>
            <a:r>
              <a:rPr sz="3200" dirty="0">
                <a:latin typeface="Times New Roman"/>
                <a:cs typeface="Times New Roman"/>
              </a:rPr>
              <a:t> </a:t>
            </a:r>
            <a:r>
              <a:rPr sz="3200" spc="-5" dirty="0">
                <a:latin typeface="Times New Roman"/>
                <a:cs typeface="Times New Roman"/>
              </a:rPr>
              <a:t>price</a:t>
            </a:r>
            <a:r>
              <a:rPr sz="3200" dirty="0">
                <a:latin typeface="Times New Roman"/>
                <a:cs typeface="Times New Roman"/>
              </a:rPr>
              <a:t> </a:t>
            </a:r>
            <a:r>
              <a:rPr sz="3200" spc="-5" dirty="0">
                <a:latin typeface="Times New Roman"/>
                <a:cs typeface="Times New Roman"/>
              </a:rPr>
              <a:t>rises.</a:t>
            </a:r>
            <a:r>
              <a:rPr sz="3200" spc="-180" dirty="0">
                <a:latin typeface="Times New Roman"/>
                <a:cs typeface="Times New Roman"/>
              </a:rPr>
              <a:t> </a:t>
            </a:r>
            <a:r>
              <a:rPr sz="3200" dirty="0">
                <a:latin typeface="Times New Roman"/>
                <a:cs typeface="Times New Roman"/>
              </a:rPr>
              <a:t>A</a:t>
            </a:r>
            <a:r>
              <a:rPr sz="3200" spc="-170" dirty="0">
                <a:latin typeface="Times New Roman"/>
                <a:cs typeface="Times New Roman"/>
              </a:rPr>
              <a:t> </a:t>
            </a:r>
            <a:r>
              <a:rPr sz="3200" spc="-5" dirty="0">
                <a:latin typeface="Times New Roman"/>
                <a:cs typeface="Times New Roman"/>
              </a:rPr>
              <a:t>luxury</a:t>
            </a:r>
            <a:r>
              <a:rPr sz="3200" dirty="0">
                <a:latin typeface="Times New Roman"/>
                <a:cs typeface="Times New Roman"/>
              </a:rPr>
              <a:t> </a:t>
            </a:r>
            <a:r>
              <a:rPr sz="3200" spc="-5" dirty="0">
                <a:latin typeface="Times New Roman"/>
                <a:cs typeface="Times New Roman"/>
              </a:rPr>
              <a:t>watch</a:t>
            </a:r>
            <a:r>
              <a:rPr sz="3200" dirty="0">
                <a:latin typeface="Times New Roman"/>
                <a:cs typeface="Times New Roman"/>
              </a:rPr>
              <a:t> </a:t>
            </a:r>
            <a:r>
              <a:rPr sz="3200" spc="-5" dirty="0">
                <a:latin typeface="Times New Roman"/>
                <a:cs typeface="Times New Roman"/>
              </a:rPr>
              <a:t>is</a:t>
            </a:r>
            <a:r>
              <a:rPr sz="3200" spc="5" dirty="0">
                <a:latin typeface="Times New Roman"/>
                <a:cs typeface="Times New Roman"/>
              </a:rPr>
              <a:t> </a:t>
            </a:r>
            <a:r>
              <a:rPr sz="3200" dirty="0">
                <a:latin typeface="Times New Roman"/>
                <a:cs typeface="Times New Roman"/>
              </a:rPr>
              <a:t>an </a:t>
            </a:r>
            <a:r>
              <a:rPr sz="3200" spc="-5" dirty="0">
                <a:latin typeface="Times New Roman"/>
                <a:cs typeface="Times New Roman"/>
              </a:rPr>
              <a:t>example</a:t>
            </a:r>
            <a:r>
              <a:rPr sz="3200" spc="5" dirty="0">
                <a:latin typeface="Times New Roman"/>
                <a:cs typeface="Times New Roman"/>
              </a:rPr>
              <a:t> </a:t>
            </a:r>
            <a:r>
              <a:rPr sz="3200" dirty="0">
                <a:latin typeface="Times New Roman"/>
                <a:cs typeface="Times New Roman"/>
              </a:rPr>
              <a:t>of</a:t>
            </a:r>
            <a:r>
              <a:rPr sz="3200" spc="-5" dirty="0">
                <a:latin typeface="Times New Roman"/>
                <a:cs typeface="Times New Roman"/>
              </a:rPr>
              <a:t> </a:t>
            </a:r>
            <a:r>
              <a:rPr sz="3200" dirty="0">
                <a:latin typeface="Times New Roman"/>
                <a:cs typeface="Times New Roman"/>
              </a:rPr>
              <a:t>a</a:t>
            </a:r>
            <a:r>
              <a:rPr sz="3200" spc="-55" dirty="0">
                <a:latin typeface="Times New Roman"/>
                <a:cs typeface="Times New Roman"/>
              </a:rPr>
              <a:t> </a:t>
            </a:r>
            <a:r>
              <a:rPr sz="3200" spc="-60" dirty="0">
                <a:latin typeface="Times New Roman"/>
                <a:cs typeface="Times New Roman"/>
              </a:rPr>
              <a:t>Veblen</a:t>
            </a:r>
            <a:r>
              <a:rPr sz="3200" spc="5" dirty="0">
                <a:latin typeface="Times New Roman"/>
                <a:cs typeface="Times New Roman"/>
              </a:rPr>
              <a:t> </a:t>
            </a:r>
            <a:r>
              <a:rPr sz="3200" dirty="0">
                <a:latin typeface="Times New Roman"/>
                <a:cs typeface="Times New Roman"/>
              </a:rPr>
              <a:t>good due</a:t>
            </a:r>
            <a:r>
              <a:rPr sz="3200" spc="5" dirty="0">
                <a:latin typeface="Times New Roman"/>
                <a:cs typeface="Times New Roman"/>
              </a:rPr>
              <a:t> </a:t>
            </a:r>
            <a:r>
              <a:rPr sz="3200" spc="-5" dirty="0">
                <a:latin typeface="Times New Roman"/>
                <a:cs typeface="Times New Roman"/>
              </a:rPr>
              <a:t>to</a:t>
            </a:r>
            <a:r>
              <a:rPr sz="3200" dirty="0">
                <a:latin typeface="Times New Roman"/>
                <a:cs typeface="Times New Roman"/>
              </a:rPr>
              <a:t> </a:t>
            </a:r>
            <a:r>
              <a:rPr sz="3200" spc="-5" dirty="0">
                <a:latin typeface="Times New Roman"/>
                <a:cs typeface="Times New Roman"/>
              </a:rPr>
              <a:t>its</a:t>
            </a:r>
            <a:r>
              <a:rPr sz="3200" dirty="0">
                <a:latin typeface="Times New Roman"/>
                <a:cs typeface="Times New Roman"/>
              </a:rPr>
              <a:t> </a:t>
            </a:r>
            <a:r>
              <a:rPr sz="3200" spc="-5" dirty="0">
                <a:latin typeface="Times New Roman"/>
                <a:cs typeface="Times New Roman"/>
              </a:rPr>
              <a:t>high </a:t>
            </a:r>
            <a:r>
              <a:rPr sz="3200" spc="-785" dirty="0">
                <a:latin typeface="Times New Roman"/>
                <a:cs typeface="Times New Roman"/>
              </a:rPr>
              <a:t> </a:t>
            </a:r>
            <a:r>
              <a:rPr sz="3200" spc="-5" dirty="0">
                <a:latin typeface="Times New Roman"/>
                <a:cs typeface="Times New Roman"/>
              </a:rPr>
              <a:t>price </a:t>
            </a:r>
            <a:r>
              <a:rPr sz="3200" dirty="0">
                <a:latin typeface="Times New Roman"/>
                <a:cs typeface="Times New Roman"/>
              </a:rPr>
              <a:t>and </a:t>
            </a:r>
            <a:r>
              <a:rPr sz="3200" spc="-5" dirty="0">
                <a:latin typeface="Times New Roman"/>
                <a:cs typeface="Times New Roman"/>
              </a:rPr>
              <a:t>status</a:t>
            </a:r>
            <a:r>
              <a:rPr sz="3200" spc="5" dirty="0">
                <a:latin typeface="Times New Roman"/>
                <a:cs typeface="Times New Roman"/>
              </a:rPr>
              <a:t> </a:t>
            </a:r>
            <a:r>
              <a:rPr sz="3200" dirty="0">
                <a:latin typeface="Times New Roman"/>
                <a:cs typeface="Times New Roman"/>
              </a:rPr>
              <a:t>of</a:t>
            </a:r>
            <a:r>
              <a:rPr sz="3200" spc="-5" dirty="0">
                <a:latin typeface="Times New Roman"/>
                <a:cs typeface="Times New Roman"/>
              </a:rPr>
              <a:t> them.</a:t>
            </a:r>
            <a:endParaRPr sz="3200">
              <a:latin typeface="Times New Roman"/>
              <a:cs typeface="Times New Roman"/>
            </a:endParaRPr>
          </a:p>
          <a:p>
            <a:pPr marL="241300" marR="5080" indent="-228600">
              <a:lnSpc>
                <a:spcPct val="80900"/>
              </a:lnSpc>
              <a:spcBef>
                <a:spcPts val="975"/>
              </a:spcBef>
              <a:buFont typeface="Arial MT"/>
              <a:buChar char="•"/>
              <a:tabLst>
                <a:tab pos="241300" algn="l"/>
              </a:tabLst>
            </a:pPr>
            <a:r>
              <a:rPr sz="3200" spc="-5" dirty="0">
                <a:latin typeface="Times New Roman"/>
                <a:cs typeface="Times New Roman"/>
              </a:rPr>
              <a:t>Expensive</a:t>
            </a:r>
            <a:r>
              <a:rPr sz="3200" spc="10" dirty="0">
                <a:latin typeface="Times New Roman"/>
                <a:cs typeface="Times New Roman"/>
              </a:rPr>
              <a:t> </a:t>
            </a:r>
            <a:r>
              <a:rPr sz="3200" spc="-5" dirty="0">
                <a:latin typeface="Times New Roman"/>
                <a:cs typeface="Times New Roman"/>
              </a:rPr>
              <a:t>Swiss</a:t>
            </a:r>
            <a:r>
              <a:rPr sz="3200" spc="10" dirty="0">
                <a:latin typeface="Times New Roman"/>
                <a:cs typeface="Times New Roman"/>
              </a:rPr>
              <a:t> </a:t>
            </a:r>
            <a:r>
              <a:rPr sz="3200" spc="-5" dirty="0">
                <a:latin typeface="Times New Roman"/>
                <a:cs typeface="Times New Roman"/>
              </a:rPr>
              <a:t>watches,</a:t>
            </a:r>
            <a:r>
              <a:rPr sz="3200" spc="10" dirty="0">
                <a:latin typeface="Times New Roman"/>
                <a:cs typeface="Times New Roman"/>
              </a:rPr>
              <a:t> </a:t>
            </a:r>
            <a:r>
              <a:rPr sz="3200" spc="-5" dirty="0">
                <a:latin typeface="Times New Roman"/>
                <a:cs typeface="Times New Roman"/>
              </a:rPr>
              <a:t>designer</a:t>
            </a:r>
            <a:r>
              <a:rPr sz="3200" spc="5" dirty="0">
                <a:latin typeface="Times New Roman"/>
                <a:cs typeface="Times New Roman"/>
              </a:rPr>
              <a:t> </a:t>
            </a:r>
            <a:r>
              <a:rPr sz="3200" dirty="0">
                <a:latin typeface="Times New Roman"/>
                <a:cs typeface="Times New Roman"/>
              </a:rPr>
              <a:t>handbags,</a:t>
            </a:r>
            <a:r>
              <a:rPr sz="3200" spc="10" dirty="0">
                <a:latin typeface="Times New Roman"/>
                <a:cs typeface="Times New Roman"/>
              </a:rPr>
              <a:t> </a:t>
            </a:r>
            <a:r>
              <a:rPr sz="3200" spc="-5" dirty="0">
                <a:latin typeface="Times New Roman"/>
                <a:cs typeface="Times New Roman"/>
              </a:rPr>
              <a:t>certain</a:t>
            </a:r>
            <a:r>
              <a:rPr sz="3200" spc="10" dirty="0">
                <a:latin typeface="Times New Roman"/>
                <a:cs typeface="Times New Roman"/>
              </a:rPr>
              <a:t> </a:t>
            </a:r>
            <a:r>
              <a:rPr sz="3200" spc="-5" dirty="0">
                <a:latin typeface="Times New Roman"/>
                <a:cs typeface="Times New Roman"/>
              </a:rPr>
              <a:t>wines,</a:t>
            </a:r>
            <a:r>
              <a:rPr sz="3200" spc="10" dirty="0">
                <a:latin typeface="Times New Roman"/>
                <a:cs typeface="Times New Roman"/>
              </a:rPr>
              <a:t> </a:t>
            </a:r>
            <a:r>
              <a:rPr sz="3200" spc="-25" dirty="0">
                <a:latin typeface="Times New Roman"/>
                <a:cs typeface="Times New Roman"/>
              </a:rPr>
              <a:t>jewellery, </a:t>
            </a:r>
            <a:r>
              <a:rPr sz="3200" spc="-20" dirty="0">
                <a:latin typeface="Times New Roman"/>
                <a:cs typeface="Times New Roman"/>
              </a:rPr>
              <a:t> </a:t>
            </a:r>
            <a:r>
              <a:rPr sz="3200" dirty="0">
                <a:latin typeface="Times New Roman"/>
                <a:cs typeface="Times New Roman"/>
              </a:rPr>
              <a:t>and </a:t>
            </a:r>
            <a:r>
              <a:rPr sz="3200" spc="-5" dirty="0">
                <a:latin typeface="Times New Roman"/>
                <a:cs typeface="Times New Roman"/>
              </a:rPr>
              <a:t>luxury</a:t>
            </a:r>
            <a:r>
              <a:rPr sz="3200" spc="5" dirty="0">
                <a:latin typeface="Times New Roman"/>
                <a:cs typeface="Times New Roman"/>
              </a:rPr>
              <a:t> </a:t>
            </a:r>
            <a:r>
              <a:rPr sz="3200" spc="-5" dirty="0">
                <a:latin typeface="Times New Roman"/>
                <a:cs typeface="Times New Roman"/>
              </a:rPr>
              <a:t>cars</a:t>
            </a:r>
            <a:r>
              <a:rPr sz="3200" spc="5" dirty="0">
                <a:latin typeface="Times New Roman"/>
                <a:cs typeface="Times New Roman"/>
              </a:rPr>
              <a:t> </a:t>
            </a:r>
            <a:r>
              <a:rPr sz="3200" spc="-5" dirty="0">
                <a:latin typeface="Times New Roman"/>
                <a:cs typeface="Times New Roman"/>
              </a:rPr>
              <a:t>are</a:t>
            </a:r>
            <a:r>
              <a:rPr sz="3200" spc="5" dirty="0">
                <a:latin typeface="Times New Roman"/>
                <a:cs typeface="Times New Roman"/>
              </a:rPr>
              <a:t> </a:t>
            </a:r>
            <a:r>
              <a:rPr sz="3200" spc="-5" dirty="0">
                <a:latin typeface="Times New Roman"/>
                <a:cs typeface="Times New Roman"/>
              </a:rPr>
              <a:t>examples</a:t>
            </a:r>
            <a:r>
              <a:rPr sz="3200" spc="5" dirty="0">
                <a:latin typeface="Times New Roman"/>
                <a:cs typeface="Times New Roman"/>
              </a:rPr>
              <a:t> </a:t>
            </a:r>
            <a:r>
              <a:rPr sz="3200" dirty="0">
                <a:latin typeface="Times New Roman"/>
                <a:cs typeface="Times New Roman"/>
              </a:rPr>
              <a:t>of</a:t>
            </a:r>
            <a:r>
              <a:rPr sz="3200" spc="-65" dirty="0">
                <a:latin typeface="Times New Roman"/>
                <a:cs typeface="Times New Roman"/>
              </a:rPr>
              <a:t> </a:t>
            </a:r>
            <a:r>
              <a:rPr sz="3200" spc="-60" dirty="0">
                <a:latin typeface="Times New Roman"/>
                <a:cs typeface="Times New Roman"/>
              </a:rPr>
              <a:t>Veblen</a:t>
            </a:r>
            <a:r>
              <a:rPr sz="3200" spc="5" dirty="0">
                <a:latin typeface="Times New Roman"/>
                <a:cs typeface="Times New Roman"/>
              </a:rPr>
              <a:t> </a:t>
            </a:r>
            <a:r>
              <a:rPr sz="3200" dirty="0">
                <a:latin typeface="Times New Roman"/>
                <a:cs typeface="Times New Roman"/>
              </a:rPr>
              <a:t>goods.</a:t>
            </a:r>
            <a:r>
              <a:rPr sz="3200" spc="-55" dirty="0">
                <a:latin typeface="Times New Roman"/>
                <a:cs typeface="Times New Roman"/>
              </a:rPr>
              <a:t> </a:t>
            </a:r>
            <a:r>
              <a:rPr sz="3200" spc="-5" dirty="0">
                <a:latin typeface="Times New Roman"/>
                <a:cs typeface="Times New Roman"/>
              </a:rPr>
              <a:t>They</a:t>
            </a:r>
            <a:r>
              <a:rPr sz="3200" spc="5" dirty="0">
                <a:latin typeface="Times New Roman"/>
                <a:cs typeface="Times New Roman"/>
              </a:rPr>
              <a:t> </a:t>
            </a:r>
            <a:r>
              <a:rPr sz="3200" spc="-5" dirty="0">
                <a:latin typeface="Times New Roman"/>
                <a:cs typeface="Times New Roman"/>
              </a:rPr>
              <a:t>are</a:t>
            </a:r>
            <a:r>
              <a:rPr sz="3200" spc="5" dirty="0">
                <a:latin typeface="Times New Roman"/>
                <a:cs typeface="Times New Roman"/>
              </a:rPr>
              <a:t> </a:t>
            </a:r>
            <a:r>
              <a:rPr sz="3200" spc="-5" dirty="0">
                <a:latin typeface="Times New Roman"/>
                <a:cs typeface="Times New Roman"/>
              </a:rPr>
              <a:t>in</a:t>
            </a:r>
            <a:r>
              <a:rPr sz="3200" spc="5" dirty="0">
                <a:latin typeface="Times New Roman"/>
                <a:cs typeface="Times New Roman"/>
              </a:rPr>
              <a:t> </a:t>
            </a:r>
            <a:r>
              <a:rPr sz="3200" spc="-5" dirty="0">
                <a:latin typeface="Times New Roman"/>
                <a:cs typeface="Times New Roman"/>
              </a:rPr>
              <a:t>high</a:t>
            </a:r>
            <a:r>
              <a:rPr sz="3200" dirty="0">
                <a:latin typeface="Times New Roman"/>
                <a:cs typeface="Times New Roman"/>
              </a:rPr>
              <a:t> </a:t>
            </a:r>
            <a:r>
              <a:rPr sz="3200" spc="-5" dirty="0">
                <a:latin typeface="Times New Roman"/>
                <a:cs typeface="Times New Roman"/>
              </a:rPr>
              <a:t>demand </a:t>
            </a:r>
            <a:r>
              <a:rPr sz="3200" spc="-785" dirty="0">
                <a:latin typeface="Times New Roman"/>
                <a:cs typeface="Times New Roman"/>
              </a:rPr>
              <a:t> </a:t>
            </a:r>
            <a:r>
              <a:rPr sz="3200" dirty="0">
                <a:latin typeface="Times New Roman"/>
                <a:cs typeface="Times New Roman"/>
              </a:rPr>
              <a:t>due</a:t>
            </a:r>
            <a:r>
              <a:rPr sz="3200" spc="-5" dirty="0">
                <a:latin typeface="Times New Roman"/>
                <a:cs typeface="Times New Roman"/>
              </a:rPr>
              <a:t> to</a:t>
            </a:r>
            <a:r>
              <a:rPr sz="3200" dirty="0">
                <a:latin typeface="Times New Roman"/>
                <a:cs typeface="Times New Roman"/>
              </a:rPr>
              <a:t> </a:t>
            </a:r>
            <a:r>
              <a:rPr sz="3200" spc="-5" dirty="0">
                <a:latin typeface="Times New Roman"/>
                <a:cs typeface="Times New Roman"/>
              </a:rPr>
              <a:t>their high</a:t>
            </a:r>
            <a:r>
              <a:rPr sz="3200" dirty="0">
                <a:latin typeface="Times New Roman"/>
                <a:cs typeface="Times New Roman"/>
              </a:rPr>
              <a:t> cost.</a:t>
            </a:r>
            <a:endParaRPr sz="3200">
              <a:latin typeface="Times New Roman"/>
              <a:cs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0"/>
            <a:ext cx="11757660" cy="6642734"/>
          </a:xfrm>
          <a:prstGeom prst="rect">
            <a:avLst/>
          </a:prstGeom>
        </p:spPr>
        <p:txBody>
          <a:bodyPr vert="horz" wrap="square" lIns="0" tIns="45720" rIns="0" bIns="0" rtlCol="0">
            <a:spAutoFit/>
          </a:bodyPr>
          <a:lstStyle/>
          <a:p>
            <a:pPr marL="12700">
              <a:lnSpc>
                <a:spcPct val="100000"/>
              </a:lnSpc>
              <a:spcBef>
                <a:spcPts val="360"/>
              </a:spcBef>
            </a:pPr>
            <a:r>
              <a:rPr sz="3200" u="heavy" spc="-5" dirty="0">
                <a:uFill>
                  <a:solidFill>
                    <a:srgbClr val="000000"/>
                  </a:solidFill>
                </a:uFill>
                <a:latin typeface="Times New Roman"/>
                <a:cs typeface="Times New Roman"/>
              </a:rPr>
              <a:t>Expectation </a:t>
            </a:r>
            <a:r>
              <a:rPr sz="3200" u="heavy" dirty="0">
                <a:uFill>
                  <a:solidFill>
                    <a:srgbClr val="000000"/>
                  </a:solidFill>
                </a:uFill>
                <a:latin typeface="Times New Roman"/>
                <a:cs typeface="Times New Roman"/>
              </a:rPr>
              <a:t>of</a:t>
            </a:r>
            <a:r>
              <a:rPr sz="3200" u="heavy" spc="-10" dirty="0">
                <a:uFill>
                  <a:solidFill>
                    <a:srgbClr val="000000"/>
                  </a:solidFill>
                </a:uFill>
                <a:latin typeface="Times New Roman"/>
                <a:cs typeface="Times New Roman"/>
              </a:rPr>
              <a:t> </a:t>
            </a:r>
            <a:r>
              <a:rPr sz="3200" u="heavy" spc="-5" dirty="0">
                <a:uFill>
                  <a:solidFill>
                    <a:srgbClr val="000000"/>
                  </a:solidFill>
                </a:uFill>
                <a:latin typeface="Times New Roman"/>
                <a:cs typeface="Times New Roman"/>
              </a:rPr>
              <a:t>Price </a:t>
            </a:r>
            <a:r>
              <a:rPr sz="3200" u="heavy" dirty="0">
                <a:uFill>
                  <a:solidFill>
                    <a:srgbClr val="000000"/>
                  </a:solidFill>
                </a:uFill>
                <a:latin typeface="Times New Roman"/>
                <a:cs typeface="Times New Roman"/>
              </a:rPr>
              <a:t>Change</a:t>
            </a:r>
            <a:r>
              <a:rPr sz="3200" u="heavy" spc="-5" dirty="0">
                <a:uFill>
                  <a:solidFill>
                    <a:srgbClr val="000000"/>
                  </a:solidFill>
                </a:uFill>
                <a:latin typeface="Times New Roman"/>
                <a:cs typeface="Times New Roman"/>
              </a:rPr>
              <a:t> in</a:t>
            </a:r>
            <a:r>
              <a:rPr sz="3200" u="heavy" dirty="0">
                <a:uFill>
                  <a:solidFill>
                    <a:srgbClr val="000000"/>
                  </a:solidFill>
                </a:uFill>
                <a:latin typeface="Times New Roman"/>
                <a:cs typeface="Times New Roman"/>
              </a:rPr>
              <a:t> </a:t>
            </a:r>
            <a:r>
              <a:rPr sz="3200" u="heavy" spc="-5" dirty="0">
                <a:uFill>
                  <a:solidFill>
                    <a:srgbClr val="000000"/>
                  </a:solidFill>
                </a:uFill>
                <a:latin typeface="Times New Roman"/>
                <a:cs typeface="Times New Roman"/>
              </a:rPr>
              <a:t>Future</a:t>
            </a:r>
            <a:r>
              <a:rPr sz="3200" spc="-5" dirty="0">
                <a:latin typeface="Times New Roman"/>
                <a:cs typeface="Times New Roman"/>
              </a:rPr>
              <a:t>:</a:t>
            </a:r>
            <a:endParaRPr sz="3200">
              <a:latin typeface="Times New Roman"/>
              <a:cs typeface="Times New Roman"/>
            </a:endParaRPr>
          </a:p>
          <a:p>
            <a:pPr marL="12700" marR="5080">
              <a:lnSpc>
                <a:spcPct val="79800"/>
              </a:lnSpc>
              <a:spcBef>
                <a:spcPts val="1040"/>
              </a:spcBef>
            </a:pPr>
            <a:r>
              <a:rPr sz="3200" spc="-5" dirty="0">
                <a:latin typeface="Times New Roman"/>
                <a:cs typeface="Times New Roman"/>
              </a:rPr>
              <a:t>If the</a:t>
            </a:r>
            <a:r>
              <a:rPr sz="3200" spc="5" dirty="0">
                <a:latin typeface="Times New Roman"/>
                <a:cs typeface="Times New Roman"/>
              </a:rPr>
              <a:t> </a:t>
            </a:r>
            <a:r>
              <a:rPr sz="3200" dirty="0">
                <a:latin typeface="Times New Roman"/>
                <a:cs typeface="Times New Roman"/>
              </a:rPr>
              <a:t>consumer </a:t>
            </a:r>
            <a:r>
              <a:rPr sz="3200" spc="-5" dirty="0">
                <a:latin typeface="Times New Roman"/>
                <a:cs typeface="Times New Roman"/>
              </a:rPr>
              <a:t>expects</a:t>
            </a:r>
            <a:r>
              <a:rPr sz="3200" spc="5" dirty="0">
                <a:latin typeface="Times New Roman"/>
                <a:cs typeface="Times New Roman"/>
              </a:rPr>
              <a:t> </a:t>
            </a:r>
            <a:r>
              <a:rPr sz="3200" spc="-5" dirty="0">
                <a:latin typeface="Times New Roman"/>
                <a:cs typeface="Times New Roman"/>
              </a:rPr>
              <a:t>the</a:t>
            </a:r>
            <a:r>
              <a:rPr sz="3200" dirty="0">
                <a:latin typeface="Times New Roman"/>
                <a:cs typeface="Times New Roman"/>
              </a:rPr>
              <a:t> </a:t>
            </a:r>
            <a:r>
              <a:rPr sz="3200" spc="-5" dirty="0">
                <a:latin typeface="Times New Roman"/>
                <a:cs typeface="Times New Roman"/>
              </a:rPr>
              <a:t>price</a:t>
            </a:r>
            <a:r>
              <a:rPr sz="3200" spc="5" dirty="0">
                <a:latin typeface="Times New Roman"/>
                <a:cs typeface="Times New Roman"/>
              </a:rPr>
              <a:t> </a:t>
            </a:r>
            <a:r>
              <a:rPr sz="3200" dirty="0">
                <a:latin typeface="Times New Roman"/>
                <a:cs typeface="Times New Roman"/>
              </a:rPr>
              <a:t>of </a:t>
            </a:r>
            <a:r>
              <a:rPr sz="3200" spc="-5" dirty="0">
                <a:latin typeface="Times New Roman"/>
                <a:cs typeface="Times New Roman"/>
              </a:rPr>
              <a:t>the</a:t>
            </a:r>
            <a:r>
              <a:rPr sz="3200" spc="5" dirty="0">
                <a:latin typeface="Times New Roman"/>
                <a:cs typeface="Times New Roman"/>
              </a:rPr>
              <a:t> </a:t>
            </a:r>
            <a:r>
              <a:rPr sz="3200" spc="-5" dirty="0">
                <a:latin typeface="Times New Roman"/>
                <a:cs typeface="Times New Roman"/>
              </a:rPr>
              <a:t>commodity</a:t>
            </a:r>
            <a:r>
              <a:rPr sz="3200" spc="5" dirty="0">
                <a:latin typeface="Times New Roman"/>
                <a:cs typeface="Times New Roman"/>
              </a:rPr>
              <a:t> </a:t>
            </a:r>
            <a:r>
              <a:rPr sz="3200" spc="-5" dirty="0">
                <a:latin typeface="Times New Roman"/>
                <a:cs typeface="Times New Roman"/>
              </a:rPr>
              <a:t>to</a:t>
            </a:r>
            <a:r>
              <a:rPr sz="3200" dirty="0">
                <a:latin typeface="Times New Roman"/>
                <a:cs typeface="Times New Roman"/>
              </a:rPr>
              <a:t> </a:t>
            </a:r>
            <a:r>
              <a:rPr sz="3200" spc="-5" dirty="0">
                <a:latin typeface="Times New Roman"/>
                <a:cs typeface="Times New Roman"/>
              </a:rPr>
              <a:t>further</a:t>
            </a:r>
            <a:r>
              <a:rPr sz="3200" dirty="0">
                <a:latin typeface="Times New Roman"/>
                <a:cs typeface="Times New Roman"/>
              </a:rPr>
              <a:t> </a:t>
            </a:r>
            <a:r>
              <a:rPr sz="3200" spc="-5" dirty="0">
                <a:latin typeface="Times New Roman"/>
                <a:cs typeface="Times New Roman"/>
              </a:rPr>
              <a:t>fall</a:t>
            </a:r>
            <a:r>
              <a:rPr sz="3200" dirty="0">
                <a:latin typeface="Times New Roman"/>
                <a:cs typeface="Times New Roman"/>
              </a:rPr>
              <a:t> </a:t>
            </a:r>
            <a:r>
              <a:rPr sz="3200" spc="-5" dirty="0">
                <a:latin typeface="Times New Roman"/>
                <a:cs typeface="Times New Roman"/>
              </a:rPr>
              <a:t>in</a:t>
            </a:r>
            <a:r>
              <a:rPr sz="3200" spc="5" dirty="0">
                <a:latin typeface="Times New Roman"/>
                <a:cs typeface="Times New Roman"/>
              </a:rPr>
              <a:t> </a:t>
            </a:r>
            <a:r>
              <a:rPr sz="3200" spc="-5" dirty="0">
                <a:latin typeface="Times New Roman"/>
                <a:cs typeface="Times New Roman"/>
              </a:rPr>
              <a:t>the </a:t>
            </a:r>
            <a:r>
              <a:rPr sz="3200" spc="-785" dirty="0">
                <a:latin typeface="Times New Roman"/>
                <a:cs typeface="Times New Roman"/>
              </a:rPr>
              <a:t> </a:t>
            </a:r>
            <a:r>
              <a:rPr sz="3200" spc="-5" dirty="0">
                <a:latin typeface="Times New Roman"/>
                <a:cs typeface="Times New Roman"/>
              </a:rPr>
              <a:t>future,</a:t>
            </a:r>
            <a:r>
              <a:rPr sz="3200" spc="5" dirty="0">
                <a:latin typeface="Times New Roman"/>
                <a:cs typeface="Times New Roman"/>
              </a:rPr>
              <a:t> </a:t>
            </a:r>
            <a:r>
              <a:rPr sz="3200" spc="-5" dirty="0">
                <a:latin typeface="Times New Roman"/>
                <a:cs typeface="Times New Roman"/>
              </a:rPr>
              <a:t>then</a:t>
            </a:r>
            <a:r>
              <a:rPr sz="3200" spc="5" dirty="0">
                <a:latin typeface="Times New Roman"/>
                <a:cs typeface="Times New Roman"/>
              </a:rPr>
              <a:t> </a:t>
            </a:r>
            <a:r>
              <a:rPr sz="3200" dirty="0">
                <a:latin typeface="Times New Roman"/>
                <a:cs typeface="Times New Roman"/>
              </a:rPr>
              <a:t>he</a:t>
            </a:r>
            <a:r>
              <a:rPr sz="3200" spc="5" dirty="0">
                <a:latin typeface="Times New Roman"/>
                <a:cs typeface="Times New Roman"/>
              </a:rPr>
              <a:t> </a:t>
            </a:r>
            <a:r>
              <a:rPr sz="3200" spc="-5" dirty="0">
                <a:latin typeface="Times New Roman"/>
                <a:cs typeface="Times New Roman"/>
              </a:rPr>
              <a:t>will</a:t>
            </a:r>
            <a:r>
              <a:rPr sz="3200" dirty="0">
                <a:latin typeface="Times New Roman"/>
                <a:cs typeface="Times New Roman"/>
              </a:rPr>
              <a:t> </a:t>
            </a:r>
            <a:r>
              <a:rPr sz="3200" spc="-5" dirty="0">
                <a:latin typeface="Times New Roman"/>
                <a:cs typeface="Times New Roman"/>
              </a:rPr>
              <a:t>likely</a:t>
            </a:r>
            <a:r>
              <a:rPr sz="3200" spc="5" dirty="0">
                <a:latin typeface="Times New Roman"/>
                <a:cs typeface="Times New Roman"/>
              </a:rPr>
              <a:t> </a:t>
            </a:r>
            <a:r>
              <a:rPr sz="3200" dirty="0">
                <a:latin typeface="Times New Roman"/>
                <a:cs typeface="Times New Roman"/>
              </a:rPr>
              <a:t>postpone</a:t>
            </a:r>
            <a:r>
              <a:rPr sz="3200" spc="5" dirty="0">
                <a:latin typeface="Times New Roman"/>
                <a:cs typeface="Times New Roman"/>
              </a:rPr>
              <a:t> </a:t>
            </a:r>
            <a:r>
              <a:rPr sz="3200" spc="-5" dirty="0">
                <a:latin typeface="Times New Roman"/>
                <a:cs typeface="Times New Roman"/>
              </a:rPr>
              <a:t>his</a:t>
            </a:r>
            <a:r>
              <a:rPr sz="3200" spc="10" dirty="0">
                <a:latin typeface="Times New Roman"/>
                <a:cs typeface="Times New Roman"/>
              </a:rPr>
              <a:t> </a:t>
            </a:r>
            <a:r>
              <a:rPr sz="3200" spc="-5" dirty="0">
                <a:latin typeface="Times New Roman"/>
                <a:cs typeface="Times New Roman"/>
              </a:rPr>
              <a:t>purchase</a:t>
            </a:r>
            <a:r>
              <a:rPr sz="3200" spc="5" dirty="0">
                <a:latin typeface="Times New Roman"/>
                <a:cs typeface="Times New Roman"/>
              </a:rPr>
              <a:t> </a:t>
            </a:r>
            <a:r>
              <a:rPr sz="3200" spc="-5" dirty="0">
                <a:latin typeface="Times New Roman"/>
                <a:cs typeface="Times New Roman"/>
              </a:rPr>
              <a:t>despite</a:t>
            </a:r>
            <a:r>
              <a:rPr sz="3200" spc="5" dirty="0">
                <a:latin typeface="Times New Roman"/>
                <a:cs typeface="Times New Roman"/>
              </a:rPr>
              <a:t> </a:t>
            </a:r>
            <a:r>
              <a:rPr sz="3200" spc="-5" dirty="0">
                <a:latin typeface="Times New Roman"/>
                <a:cs typeface="Times New Roman"/>
              </a:rPr>
              <a:t>less</a:t>
            </a:r>
            <a:r>
              <a:rPr sz="3200" spc="5" dirty="0">
                <a:latin typeface="Times New Roman"/>
                <a:cs typeface="Times New Roman"/>
              </a:rPr>
              <a:t> </a:t>
            </a:r>
            <a:r>
              <a:rPr sz="3200" spc="-5" dirty="0">
                <a:latin typeface="Times New Roman"/>
                <a:cs typeface="Times New Roman"/>
              </a:rPr>
              <a:t>price</a:t>
            </a:r>
            <a:r>
              <a:rPr sz="3200" spc="5" dirty="0">
                <a:latin typeface="Times New Roman"/>
                <a:cs typeface="Times New Roman"/>
              </a:rPr>
              <a:t> </a:t>
            </a:r>
            <a:r>
              <a:rPr sz="3200" dirty="0">
                <a:latin typeface="Times New Roman"/>
                <a:cs typeface="Times New Roman"/>
              </a:rPr>
              <a:t>of </a:t>
            </a:r>
            <a:r>
              <a:rPr sz="3200" spc="-5" dirty="0">
                <a:latin typeface="Times New Roman"/>
                <a:cs typeface="Times New Roman"/>
              </a:rPr>
              <a:t>the </a:t>
            </a:r>
            <a:r>
              <a:rPr sz="3200" spc="-785" dirty="0">
                <a:latin typeface="Times New Roman"/>
                <a:cs typeface="Times New Roman"/>
              </a:rPr>
              <a:t> </a:t>
            </a:r>
            <a:r>
              <a:rPr sz="3200" spc="-5" dirty="0">
                <a:latin typeface="Times New Roman"/>
                <a:cs typeface="Times New Roman"/>
              </a:rPr>
              <a:t>commodity</a:t>
            </a:r>
            <a:r>
              <a:rPr sz="3200" dirty="0">
                <a:latin typeface="Times New Roman"/>
                <a:cs typeface="Times New Roman"/>
              </a:rPr>
              <a:t> </a:t>
            </a:r>
            <a:r>
              <a:rPr sz="3200" spc="-5" dirty="0">
                <a:latin typeface="Times New Roman"/>
                <a:cs typeface="Times New Roman"/>
              </a:rPr>
              <a:t>in</a:t>
            </a:r>
            <a:r>
              <a:rPr sz="3200" spc="5" dirty="0">
                <a:latin typeface="Times New Roman"/>
                <a:cs typeface="Times New Roman"/>
              </a:rPr>
              <a:t> </a:t>
            </a:r>
            <a:r>
              <a:rPr sz="3200" spc="-5" dirty="0">
                <a:latin typeface="Times New Roman"/>
                <a:cs typeface="Times New Roman"/>
              </a:rPr>
              <a:t>order</a:t>
            </a:r>
            <a:r>
              <a:rPr sz="3200" dirty="0">
                <a:latin typeface="Times New Roman"/>
                <a:cs typeface="Times New Roman"/>
              </a:rPr>
              <a:t> </a:t>
            </a:r>
            <a:r>
              <a:rPr sz="3200" spc="-5" dirty="0">
                <a:latin typeface="Times New Roman"/>
                <a:cs typeface="Times New Roman"/>
              </a:rPr>
              <a:t>to</a:t>
            </a:r>
            <a:r>
              <a:rPr sz="3200" spc="5" dirty="0">
                <a:latin typeface="Times New Roman"/>
                <a:cs typeface="Times New Roman"/>
              </a:rPr>
              <a:t> </a:t>
            </a:r>
            <a:r>
              <a:rPr sz="3200" spc="-5" dirty="0">
                <a:latin typeface="Times New Roman"/>
                <a:cs typeface="Times New Roman"/>
              </a:rPr>
              <a:t>avail</a:t>
            </a:r>
            <a:r>
              <a:rPr sz="3200" dirty="0">
                <a:latin typeface="Times New Roman"/>
                <a:cs typeface="Times New Roman"/>
              </a:rPr>
              <a:t> </a:t>
            </a:r>
            <a:r>
              <a:rPr sz="3200" spc="-5" dirty="0">
                <a:latin typeface="Times New Roman"/>
                <a:cs typeface="Times New Roman"/>
              </a:rPr>
              <a:t>the</a:t>
            </a:r>
            <a:r>
              <a:rPr sz="3200" spc="5" dirty="0">
                <a:latin typeface="Times New Roman"/>
                <a:cs typeface="Times New Roman"/>
              </a:rPr>
              <a:t> </a:t>
            </a:r>
            <a:r>
              <a:rPr sz="3200" spc="-5" dirty="0">
                <a:latin typeface="Times New Roman"/>
                <a:cs typeface="Times New Roman"/>
              </a:rPr>
              <a:t>benefits</a:t>
            </a:r>
            <a:r>
              <a:rPr sz="3200" spc="5" dirty="0">
                <a:latin typeface="Times New Roman"/>
                <a:cs typeface="Times New Roman"/>
              </a:rPr>
              <a:t> </a:t>
            </a:r>
            <a:r>
              <a:rPr sz="3200" dirty="0">
                <a:latin typeface="Times New Roman"/>
                <a:cs typeface="Times New Roman"/>
              </a:rPr>
              <a:t>of</a:t>
            </a:r>
            <a:r>
              <a:rPr sz="3200" spc="-5" dirty="0">
                <a:latin typeface="Times New Roman"/>
                <a:cs typeface="Times New Roman"/>
              </a:rPr>
              <a:t> much</a:t>
            </a:r>
            <a:r>
              <a:rPr sz="3200" spc="5" dirty="0">
                <a:latin typeface="Times New Roman"/>
                <a:cs typeface="Times New Roman"/>
              </a:rPr>
              <a:t> </a:t>
            </a:r>
            <a:r>
              <a:rPr sz="3200" spc="-5" dirty="0">
                <a:latin typeface="Times New Roman"/>
                <a:cs typeface="Times New Roman"/>
              </a:rPr>
              <a:t>lower</a:t>
            </a:r>
            <a:r>
              <a:rPr sz="3200" dirty="0">
                <a:latin typeface="Times New Roman"/>
                <a:cs typeface="Times New Roman"/>
              </a:rPr>
              <a:t> </a:t>
            </a:r>
            <a:r>
              <a:rPr sz="3200" spc="-5" dirty="0">
                <a:latin typeface="Times New Roman"/>
                <a:cs typeface="Times New Roman"/>
              </a:rPr>
              <a:t>prices</a:t>
            </a:r>
            <a:r>
              <a:rPr sz="3200" spc="5" dirty="0">
                <a:latin typeface="Times New Roman"/>
                <a:cs typeface="Times New Roman"/>
              </a:rPr>
              <a:t> </a:t>
            </a:r>
            <a:r>
              <a:rPr sz="3200" spc="-5" dirty="0">
                <a:latin typeface="Times New Roman"/>
                <a:cs typeface="Times New Roman"/>
              </a:rPr>
              <a:t>in</a:t>
            </a:r>
            <a:r>
              <a:rPr sz="3200" spc="5" dirty="0">
                <a:latin typeface="Times New Roman"/>
                <a:cs typeface="Times New Roman"/>
              </a:rPr>
              <a:t> </a:t>
            </a:r>
            <a:r>
              <a:rPr sz="3200" spc="-5" dirty="0">
                <a:latin typeface="Times New Roman"/>
                <a:cs typeface="Times New Roman"/>
              </a:rPr>
              <a:t>the </a:t>
            </a:r>
            <a:r>
              <a:rPr sz="3200" dirty="0">
                <a:latin typeface="Times New Roman"/>
                <a:cs typeface="Times New Roman"/>
              </a:rPr>
              <a:t> </a:t>
            </a:r>
            <a:r>
              <a:rPr sz="3200" spc="-5" dirty="0">
                <a:latin typeface="Times New Roman"/>
                <a:cs typeface="Times New Roman"/>
              </a:rPr>
              <a:t>future.</a:t>
            </a:r>
            <a:endParaRPr sz="3200">
              <a:latin typeface="Times New Roman"/>
              <a:cs typeface="Times New Roman"/>
            </a:endParaRPr>
          </a:p>
          <a:p>
            <a:pPr marL="12700">
              <a:lnSpc>
                <a:spcPct val="100000"/>
              </a:lnSpc>
              <a:spcBef>
                <a:spcPts val="265"/>
              </a:spcBef>
            </a:pPr>
            <a:r>
              <a:rPr sz="3200" u="heavy" spc="-5" dirty="0">
                <a:uFill>
                  <a:solidFill>
                    <a:srgbClr val="000000"/>
                  </a:solidFill>
                </a:uFill>
                <a:latin typeface="Times New Roman"/>
                <a:cs typeface="Times New Roman"/>
              </a:rPr>
              <a:t>Ignorance</a:t>
            </a:r>
            <a:r>
              <a:rPr sz="3200" spc="-5" dirty="0">
                <a:latin typeface="Times New Roman"/>
                <a:cs typeface="Times New Roman"/>
              </a:rPr>
              <a:t>:</a:t>
            </a:r>
            <a:endParaRPr sz="3200">
              <a:latin typeface="Times New Roman"/>
              <a:cs typeface="Times New Roman"/>
            </a:endParaRPr>
          </a:p>
          <a:p>
            <a:pPr marL="12700" marR="373380">
              <a:lnSpc>
                <a:spcPct val="79800"/>
              </a:lnSpc>
              <a:spcBef>
                <a:spcPts val="1040"/>
              </a:spcBef>
            </a:pPr>
            <a:r>
              <a:rPr sz="3200" spc="-5" dirty="0">
                <a:latin typeface="Times New Roman"/>
                <a:cs typeface="Times New Roman"/>
              </a:rPr>
              <a:t>Often</a:t>
            </a:r>
            <a:r>
              <a:rPr sz="3200" spc="10" dirty="0">
                <a:latin typeface="Times New Roman"/>
                <a:cs typeface="Times New Roman"/>
              </a:rPr>
              <a:t> </a:t>
            </a:r>
            <a:r>
              <a:rPr sz="3200" spc="-5" dirty="0">
                <a:latin typeface="Times New Roman"/>
                <a:cs typeface="Times New Roman"/>
              </a:rPr>
              <a:t>people</a:t>
            </a:r>
            <a:r>
              <a:rPr sz="3200" spc="10" dirty="0">
                <a:latin typeface="Times New Roman"/>
                <a:cs typeface="Times New Roman"/>
              </a:rPr>
              <a:t> </a:t>
            </a:r>
            <a:r>
              <a:rPr sz="3200" spc="-5" dirty="0">
                <a:latin typeface="Times New Roman"/>
                <a:cs typeface="Times New Roman"/>
              </a:rPr>
              <a:t>are</a:t>
            </a:r>
            <a:r>
              <a:rPr sz="3200" spc="10" dirty="0">
                <a:latin typeface="Times New Roman"/>
                <a:cs typeface="Times New Roman"/>
              </a:rPr>
              <a:t> </a:t>
            </a:r>
            <a:r>
              <a:rPr sz="3200" spc="-5" dirty="0">
                <a:latin typeface="Times New Roman"/>
                <a:cs typeface="Times New Roman"/>
              </a:rPr>
              <a:t>misconceived</a:t>
            </a:r>
            <a:r>
              <a:rPr sz="3200" spc="10" dirty="0">
                <a:latin typeface="Times New Roman"/>
                <a:cs typeface="Times New Roman"/>
              </a:rPr>
              <a:t> </a:t>
            </a:r>
            <a:r>
              <a:rPr sz="3200" dirty="0">
                <a:latin typeface="Times New Roman"/>
                <a:cs typeface="Times New Roman"/>
              </a:rPr>
              <a:t>as</a:t>
            </a:r>
            <a:r>
              <a:rPr sz="3200" spc="10" dirty="0">
                <a:latin typeface="Times New Roman"/>
                <a:cs typeface="Times New Roman"/>
              </a:rPr>
              <a:t> </a:t>
            </a:r>
            <a:r>
              <a:rPr sz="3200" spc="-5" dirty="0">
                <a:latin typeface="Times New Roman"/>
                <a:cs typeface="Times New Roman"/>
              </a:rPr>
              <a:t>high-priced</a:t>
            </a:r>
            <a:r>
              <a:rPr sz="3200" spc="10" dirty="0">
                <a:latin typeface="Times New Roman"/>
                <a:cs typeface="Times New Roman"/>
              </a:rPr>
              <a:t> </a:t>
            </a:r>
            <a:r>
              <a:rPr sz="3200" spc="-5" dirty="0">
                <a:latin typeface="Times New Roman"/>
                <a:cs typeface="Times New Roman"/>
              </a:rPr>
              <a:t>commodities</a:t>
            </a:r>
            <a:r>
              <a:rPr sz="3200" spc="10" dirty="0">
                <a:latin typeface="Times New Roman"/>
                <a:cs typeface="Times New Roman"/>
              </a:rPr>
              <a:t> </a:t>
            </a:r>
            <a:r>
              <a:rPr sz="3200" spc="-5" dirty="0">
                <a:latin typeface="Times New Roman"/>
                <a:cs typeface="Times New Roman"/>
              </a:rPr>
              <a:t>are</a:t>
            </a:r>
            <a:r>
              <a:rPr sz="3200" spc="10" dirty="0">
                <a:latin typeface="Times New Roman"/>
                <a:cs typeface="Times New Roman"/>
              </a:rPr>
              <a:t> </a:t>
            </a:r>
            <a:r>
              <a:rPr sz="3200" spc="-5" dirty="0">
                <a:latin typeface="Times New Roman"/>
                <a:cs typeface="Times New Roman"/>
              </a:rPr>
              <a:t>better </a:t>
            </a:r>
            <a:r>
              <a:rPr sz="3200" spc="-785" dirty="0">
                <a:latin typeface="Times New Roman"/>
                <a:cs typeface="Times New Roman"/>
              </a:rPr>
              <a:t> </a:t>
            </a:r>
            <a:r>
              <a:rPr sz="3200" spc="-5" dirty="0">
                <a:latin typeface="Times New Roman"/>
                <a:cs typeface="Times New Roman"/>
              </a:rPr>
              <a:t>than</a:t>
            </a:r>
            <a:r>
              <a:rPr sz="3200" spc="5" dirty="0">
                <a:latin typeface="Times New Roman"/>
                <a:cs typeface="Times New Roman"/>
              </a:rPr>
              <a:t> </a:t>
            </a:r>
            <a:r>
              <a:rPr sz="3200" spc="-5" dirty="0">
                <a:latin typeface="Times New Roman"/>
                <a:cs typeface="Times New Roman"/>
              </a:rPr>
              <a:t>the</a:t>
            </a:r>
            <a:r>
              <a:rPr sz="3200" spc="5" dirty="0">
                <a:latin typeface="Times New Roman"/>
                <a:cs typeface="Times New Roman"/>
              </a:rPr>
              <a:t> </a:t>
            </a:r>
            <a:r>
              <a:rPr sz="3200" spc="-5" dirty="0">
                <a:latin typeface="Times New Roman"/>
                <a:cs typeface="Times New Roman"/>
              </a:rPr>
              <a:t>low-priced</a:t>
            </a:r>
            <a:r>
              <a:rPr sz="3200" spc="10" dirty="0">
                <a:latin typeface="Times New Roman"/>
                <a:cs typeface="Times New Roman"/>
              </a:rPr>
              <a:t> </a:t>
            </a:r>
            <a:r>
              <a:rPr sz="3200" spc="-5" dirty="0">
                <a:latin typeface="Times New Roman"/>
                <a:cs typeface="Times New Roman"/>
              </a:rPr>
              <a:t>commodities</a:t>
            </a:r>
            <a:r>
              <a:rPr sz="3200" spc="5" dirty="0">
                <a:latin typeface="Times New Roman"/>
                <a:cs typeface="Times New Roman"/>
              </a:rPr>
              <a:t> </a:t>
            </a:r>
            <a:r>
              <a:rPr sz="3200" dirty="0">
                <a:latin typeface="Times New Roman"/>
                <a:cs typeface="Times New Roman"/>
              </a:rPr>
              <a:t>and</a:t>
            </a:r>
            <a:r>
              <a:rPr sz="3200" spc="5" dirty="0">
                <a:latin typeface="Times New Roman"/>
                <a:cs typeface="Times New Roman"/>
              </a:rPr>
              <a:t> </a:t>
            </a:r>
            <a:r>
              <a:rPr sz="3200" spc="-5" dirty="0">
                <a:latin typeface="Times New Roman"/>
                <a:cs typeface="Times New Roman"/>
              </a:rPr>
              <a:t>rest</a:t>
            </a:r>
            <a:r>
              <a:rPr sz="3200" spc="5" dirty="0">
                <a:latin typeface="Times New Roman"/>
                <a:cs typeface="Times New Roman"/>
              </a:rPr>
              <a:t> </a:t>
            </a:r>
            <a:r>
              <a:rPr sz="3200" spc="-5" dirty="0">
                <a:latin typeface="Times New Roman"/>
                <a:cs typeface="Times New Roman"/>
              </a:rPr>
              <a:t>their</a:t>
            </a:r>
            <a:r>
              <a:rPr sz="3200" dirty="0">
                <a:latin typeface="Times New Roman"/>
                <a:cs typeface="Times New Roman"/>
              </a:rPr>
              <a:t> </a:t>
            </a:r>
            <a:r>
              <a:rPr sz="3200" spc="-5" dirty="0">
                <a:latin typeface="Times New Roman"/>
                <a:cs typeface="Times New Roman"/>
              </a:rPr>
              <a:t>purchase</a:t>
            </a:r>
            <a:r>
              <a:rPr sz="3200" spc="5" dirty="0">
                <a:latin typeface="Times New Roman"/>
                <a:cs typeface="Times New Roman"/>
              </a:rPr>
              <a:t> </a:t>
            </a:r>
            <a:r>
              <a:rPr sz="3200" spc="-5" dirty="0">
                <a:latin typeface="Times New Roman"/>
                <a:cs typeface="Times New Roman"/>
              </a:rPr>
              <a:t>decision</a:t>
            </a:r>
            <a:r>
              <a:rPr sz="3200" spc="10" dirty="0">
                <a:latin typeface="Times New Roman"/>
                <a:cs typeface="Times New Roman"/>
              </a:rPr>
              <a:t> </a:t>
            </a:r>
            <a:r>
              <a:rPr sz="3200" dirty="0">
                <a:latin typeface="Times New Roman"/>
                <a:cs typeface="Times New Roman"/>
              </a:rPr>
              <a:t>on </a:t>
            </a:r>
            <a:r>
              <a:rPr sz="3200" spc="5" dirty="0">
                <a:latin typeface="Times New Roman"/>
                <a:cs typeface="Times New Roman"/>
              </a:rPr>
              <a:t> </a:t>
            </a:r>
            <a:r>
              <a:rPr sz="3200" dirty="0">
                <a:latin typeface="Times New Roman"/>
                <a:cs typeface="Times New Roman"/>
              </a:rPr>
              <a:t>such a </a:t>
            </a:r>
            <a:r>
              <a:rPr sz="3200" spc="-5" dirty="0">
                <a:latin typeface="Times New Roman"/>
                <a:cs typeface="Times New Roman"/>
              </a:rPr>
              <a:t>notion. They </a:t>
            </a:r>
            <a:r>
              <a:rPr sz="3200" dirty="0">
                <a:latin typeface="Times New Roman"/>
                <a:cs typeface="Times New Roman"/>
              </a:rPr>
              <a:t>buy those </a:t>
            </a:r>
            <a:r>
              <a:rPr sz="3200" spc="-5" dirty="0">
                <a:latin typeface="Times New Roman"/>
                <a:cs typeface="Times New Roman"/>
              </a:rPr>
              <a:t>commodities </a:t>
            </a:r>
            <a:r>
              <a:rPr sz="3200" dirty="0">
                <a:latin typeface="Times New Roman"/>
                <a:cs typeface="Times New Roman"/>
              </a:rPr>
              <a:t>whose </a:t>
            </a:r>
            <a:r>
              <a:rPr sz="3200" spc="-5" dirty="0">
                <a:latin typeface="Times New Roman"/>
                <a:cs typeface="Times New Roman"/>
              </a:rPr>
              <a:t>price are relatively </a:t>
            </a:r>
            <a:r>
              <a:rPr sz="3200" spc="-785" dirty="0">
                <a:latin typeface="Times New Roman"/>
                <a:cs typeface="Times New Roman"/>
              </a:rPr>
              <a:t> </a:t>
            </a:r>
            <a:r>
              <a:rPr sz="3200" spc="-5" dirty="0">
                <a:latin typeface="Times New Roman"/>
                <a:cs typeface="Times New Roman"/>
              </a:rPr>
              <a:t>higher</a:t>
            </a:r>
            <a:r>
              <a:rPr sz="3200" spc="-10" dirty="0">
                <a:latin typeface="Times New Roman"/>
                <a:cs typeface="Times New Roman"/>
              </a:rPr>
              <a:t> </a:t>
            </a:r>
            <a:r>
              <a:rPr sz="3200" spc="-5" dirty="0">
                <a:latin typeface="Times New Roman"/>
                <a:cs typeface="Times New Roman"/>
              </a:rPr>
              <a:t>than</a:t>
            </a:r>
            <a:r>
              <a:rPr sz="3200" dirty="0">
                <a:latin typeface="Times New Roman"/>
                <a:cs typeface="Times New Roman"/>
              </a:rPr>
              <a:t> </a:t>
            </a:r>
            <a:r>
              <a:rPr sz="3200" spc="-5" dirty="0">
                <a:latin typeface="Times New Roman"/>
                <a:cs typeface="Times New Roman"/>
              </a:rPr>
              <a:t>the</a:t>
            </a:r>
            <a:r>
              <a:rPr sz="3200" dirty="0">
                <a:latin typeface="Times New Roman"/>
                <a:cs typeface="Times New Roman"/>
              </a:rPr>
              <a:t> </a:t>
            </a:r>
            <a:r>
              <a:rPr sz="3200" spc="-5" dirty="0">
                <a:latin typeface="Times New Roman"/>
                <a:cs typeface="Times New Roman"/>
              </a:rPr>
              <a:t>substitutes.</a:t>
            </a:r>
            <a:endParaRPr sz="3200">
              <a:latin typeface="Times New Roman"/>
              <a:cs typeface="Times New Roman"/>
            </a:endParaRPr>
          </a:p>
          <a:p>
            <a:pPr marL="12700">
              <a:lnSpc>
                <a:spcPct val="100000"/>
              </a:lnSpc>
              <a:spcBef>
                <a:spcPts val="170"/>
              </a:spcBef>
            </a:pPr>
            <a:r>
              <a:rPr sz="3200" u="heavy" spc="-10" dirty="0">
                <a:uFill>
                  <a:solidFill>
                    <a:srgbClr val="000000"/>
                  </a:solidFill>
                </a:uFill>
                <a:latin typeface="Times New Roman"/>
                <a:cs typeface="Times New Roman"/>
              </a:rPr>
              <a:t>Emergencies:</a:t>
            </a:r>
            <a:endParaRPr sz="3200">
              <a:latin typeface="Times New Roman"/>
              <a:cs typeface="Times New Roman"/>
            </a:endParaRPr>
          </a:p>
          <a:p>
            <a:pPr marL="12700" marR="702945" indent="101600">
              <a:lnSpc>
                <a:spcPct val="80000"/>
              </a:lnSpc>
              <a:spcBef>
                <a:spcPts val="1005"/>
              </a:spcBef>
            </a:pPr>
            <a:r>
              <a:rPr sz="3200" spc="-5" dirty="0">
                <a:latin typeface="Times New Roman"/>
                <a:cs typeface="Times New Roman"/>
              </a:rPr>
              <a:t>During</a:t>
            </a:r>
            <a:r>
              <a:rPr sz="3200" spc="5" dirty="0">
                <a:latin typeface="Times New Roman"/>
                <a:cs typeface="Times New Roman"/>
              </a:rPr>
              <a:t> </a:t>
            </a:r>
            <a:r>
              <a:rPr sz="3200" spc="-10" dirty="0">
                <a:latin typeface="Times New Roman"/>
                <a:cs typeface="Times New Roman"/>
              </a:rPr>
              <a:t>emergencies</a:t>
            </a:r>
            <a:r>
              <a:rPr sz="3200" spc="5" dirty="0">
                <a:latin typeface="Times New Roman"/>
                <a:cs typeface="Times New Roman"/>
              </a:rPr>
              <a:t> </a:t>
            </a:r>
            <a:r>
              <a:rPr sz="3200" dirty="0">
                <a:latin typeface="Times New Roman"/>
                <a:cs typeface="Times New Roman"/>
              </a:rPr>
              <a:t>such</a:t>
            </a:r>
            <a:r>
              <a:rPr sz="3200" spc="5" dirty="0">
                <a:latin typeface="Times New Roman"/>
                <a:cs typeface="Times New Roman"/>
              </a:rPr>
              <a:t> </a:t>
            </a:r>
            <a:r>
              <a:rPr sz="3200" dirty="0">
                <a:latin typeface="Times New Roman"/>
                <a:cs typeface="Times New Roman"/>
              </a:rPr>
              <a:t>as</a:t>
            </a:r>
            <a:r>
              <a:rPr sz="3200" spc="5" dirty="0">
                <a:latin typeface="Times New Roman"/>
                <a:cs typeface="Times New Roman"/>
              </a:rPr>
              <a:t> </a:t>
            </a:r>
            <a:r>
              <a:rPr sz="3200" spc="-35" dirty="0">
                <a:latin typeface="Times New Roman"/>
                <a:cs typeface="Times New Roman"/>
              </a:rPr>
              <a:t>war,</a:t>
            </a:r>
            <a:r>
              <a:rPr sz="3200" spc="10" dirty="0">
                <a:latin typeface="Times New Roman"/>
                <a:cs typeface="Times New Roman"/>
              </a:rPr>
              <a:t> </a:t>
            </a:r>
            <a:r>
              <a:rPr sz="3200" spc="-5" dirty="0">
                <a:latin typeface="Times New Roman"/>
                <a:cs typeface="Times New Roman"/>
              </a:rPr>
              <a:t>natural</a:t>
            </a:r>
            <a:r>
              <a:rPr sz="3200" dirty="0">
                <a:latin typeface="Times New Roman"/>
                <a:cs typeface="Times New Roman"/>
              </a:rPr>
              <a:t> </a:t>
            </a:r>
            <a:r>
              <a:rPr sz="3200" spc="-5" dirty="0">
                <a:latin typeface="Times New Roman"/>
                <a:cs typeface="Times New Roman"/>
              </a:rPr>
              <a:t>calamity-</a:t>
            </a:r>
            <a:r>
              <a:rPr sz="3200" dirty="0">
                <a:latin typeface="Times New Roman"/>
                <a:cs typeface="Times New Roman"/>
              </a:rPr>
              <a:t> </a:t>
            </a:r>
            <a:r>
              <a:rPr sz="3200" spc="-5" dirty="0">
                <a:latin typeface="Times New Roman"/>
                <a:cs typeface="Times New Roman"/>
              </a:rPr>
              <a:t>flood,</a:t>
            </a:r>
            <a:r>
              <a:rPr sz="3200" spc="5" dirty="0">
                <a:latin typeface="Times New Roman"/>
                <a:cs typeface="Times New Roman"/>
              </a:rPr>
              <a:t> </a:t>
            </a:r>
            <a:r>
              <a:rPr sz="3200" spc="-5" dirty="0">
                <a:latin typeface="Times New Roman"/>
                <a:cs typeface="Times New Roman"/>
              </a:rPr>
              <a:t>drought, </a:t>
            </a:r>
            <a:r>
              <a:rPr sz="3200" dirty="0">
                <a:latin typeface="Times New Roman"/>
                <a:cs typeface="Times New Roman"/>
              </a:rPr>
              <a:t> </a:t>
            </a:r>
            <a:r>
              <a:rPr sz="3200" spc="-5" dirty="0">
                <a:latin typeface="Times New Roman"/>
                <a:cs typeface="Times New Roman"/>
              </a:rPr>
              <a:t>earthquake,</a:t>
            </a:r>
            <a:r>
              <a:rPr sz="3200" spc="5" dirty="0">
                <a:latin typeface="Times New Roman"/>
                <a:cs typeface="Times New Roman"/>
              </a:rPr>
              <a:t> </a:t>
            </a:r>
            <a:r>
              <a:rPr sz="3200" spc="-5" dirty="0">
                <a:latin typeface="Times New Roman"/>
                <a:cs typeface="Times New Roman"/>
              </a:rPr>
              <a:t>etc.,</a:t>
            </a:r>
            <a:r>
              <a:rPr sz="3200" spc="5" dirty="0">
                <a:latin typeface="Times New Roman"/>
                <a:cs typeface="Times New Roman"/>
              </a:rPr>
              <a:t> </a:t>
            </a:r>
            <a:r>
              <a:rPr sz="3200" spc="-5" dirty="0">
                <a:latin typeface="Times New Roman"/>
                <a:cs typeface="Times New Roman"/>
              </a:rPr>
              <a:t>the</a:t>
            </a:r>
            <a:r>
              <a:rPr sz="3200" spc="5" dirty="0">
                <a:latin typeface="Times New Roman"/>
                <a:cs typeface="Times New Roman"/>
              </a:rPr>
              <a:t> </a:t>
            </a:r>
            <a:r>
              <a:rPr sz="3200" spc="-5" dirty="0">
                <a:latin typeface="Times New Roman"/>
                <a:cs typeface="Times New Roman"/>
              </a:rPr>
              <a:t>law</a:t>
            </a:r>
            <a:r>
              <a:rPr sz="3200" spc="5" dirty="0">
                <a:latin typeface="Times New Roman"/>
                <a:cs typeface="Times New Roman"/>
              </a:rPr>
              <a:t> </a:t>
            </a:r>
            <a:r>
              <a:rPr sz="3200" dirty="0">
                <a:latin typeface="Times New Roman"/>
                <a:cs typeface="Times New Roman"/>
              </a:rPr>
              <a:t>of </a:t>
            </a:r>
            <a:r>
              <a:rPr sz="3200" spc="-5" dirty="0">
                <a:latin typeface="Times New Roman"/>
                <a:cs typeface="Times New Roman"/>
              </a:rPr>
              <a:t>demand</a:t>
            </a:r>
            <a:r>
              <a:rPr sz="3200" spc="5" dirty="0">
                <a:latin typeface="Times New Roman"/>
                <a:cs typeface="Times New Roman"/>
              </a:rPr>
              <a:t> </a:t>
            </a:r>
            <a:r>
              <a:rPr sz="3200" spc="-5" dirty="0">
                <a:latin typeface="Times New Roman"/>
                <a:cs typeface="Times New Roman"/>
              </a:rPr>
              <a:t>becomes</a:t>
            </a:r>
            <a:r>
              <a:rPr sz="3200" spc="5" dirty="0">
                <a:latin typeface="Times New Roman"/>
                <a:cs typeface="Times New Roman"/>
              </a:rPr>
              <a:t> </a:t>
            </a:r>
            <a:r>
              <a:rPr sz="3200" spc="-10" dirty="0">
                <a:latin typeface="Times New Roman"/>
                <a:cs typeface="Times New Roman"/>
              </a:rPr>
              <a:t>ineffective.</a:t>
            </a:r>
            <a:r>
              <a:rPr sz="3200" spc="10" dirty="0">
                <a:latin typeface="Times New Roman"/>
                <a:cs typeface="Times New Roman"/>
              </a:rPr>
              <a:t> </a:t>
            </a:r>
            <a:r>
              <a:rPr sz="3200" spc="-5" dirty="0">
                <a:latin typeface="Times New Roman"/>
                <a:cs typeface="Times New Roman"/>
              </a:rPr>
              <a:t>In</a:t>
            </a:r>
            <a:r>
              <a:rPr sz="3200" spc="5" dirty="0">
                <a:latin typeface="Times New Roman"/>
                <a:cs typeface="Times New Roman"/>
              </a:rPr>
              <a:t> </a:t>
            </a:r>
            <a:r>
              <a:rPr sz="3200" dirty="0">
                <a:latin typeface="Times New Roman"/>
                <a:cs typeface="Times New Roman"/>
              </a:rPr>
              <a:t>such </a:t>
            </a:r>
            <a:r>
              <a:rPr sz="3200" spc="5" dirty="0">
                <a:latin typeface="Times New Roman"/>
                <a:cs typeface="Times New Roman"/>
              </a:rPr>
              <a:t> </a:t>
            </a:r>
            <a:r>
              <a:rPr sz="3200" spc="-5" dirty="0">
                <a:latin typeface="Times New Roman"/>
                <a:cs typeface="Times New Roman"/>
              </a:rPr>
              <a:t>situations,</a:t>
            </a:r>
            <a:r>
              <a:rPr sz="3200" spc="5" dirty="0">
                <a:latin typeface="Times New Roman"/>
                <a:cs typeface="Times New Roman"/>
              </a:rPr>
              <a:t> </a:t>
            </a:r>
            <a:r>
              <a:rPr sz="3200" spc="-5" dirty="0">
                <a:latin typeface="Times New Roman"/>
                <a:cs typeface="Times New Roman"/>
              </a:rPr>
              <a:t>people</a:t>
            </a:r>
            <a:r>
              <a:rPr sz="3200" spc="10" dirty="0">
                <a:latin typeface="Times New Roman"/>
                <a:cs typeface="Times New Roman"/>
              </a:rPr>
              <a:t> </a:t>
            </a:r>
            <a:r>
              <a:rPr sz="3200" spc="-5" dirty="0">
                <a:latin typeface="Times New Roman"/>
                <a:cs typeface="Times New Roman"/>
              </a:rPr>
              <a:t>often</a:t>
            </a:r>
            <a:r>
              <a:rPr sz="3200" spc="5" dirty="0">
                <a:latin typeface="Times New Roman"/>
                <a:cs typeface="Times New Roman"/>
              </a:rPr>
              <a:t> </a:t>
            </a:r>
            <a:r>
              <a:rPr sz="3200" spc="-5" dirty="0">
                <a:latin typeface="Times New Roman"/>
                <a:cs typeface="Times New Roman"/>
              </a:rPr>
              <a:t>fear</a:t>
            </a:r>
            <a:r>
              <a:rPr sz="3200" spc="5" dirty="0">
                <a:latin typeface="Times New Roman"/>
                <a:cs typeface="Times New Roman"/>
              </a:rPr>
              <a:t> </a:t>
            </a:r>
            <a:r>
              <a:rPr sz="3200" spc="-5" dirty="0">
                <a:latin typeface="Times New Roman"/>
                <a:cs typeface="Times New Roman"/>
              </a:rPr>
              <a:t>the</a:t>
            </a:r>
            <a:r>
              <a:rPr sz="3200" spc="5" dirty="0">
                <a:latin typeface="Times New Roman"/>
                <a:cs typeface="Times New Roman"/>
              </a:rPr>
              <a:t> </a:t>
            </a:r>
            <a:r>
              <a:rPr sz="3200" spc="-5" dirty="0">
                <a:latin typeface="Times New Roman"/>
                <a:cs typeface="Times New Roman"/>
              </a:rPr>
              <a:t>shortage</a:t>
            </a:r>
            <a:r>
              <a:rPr sz="3200" spc="10" dirty="0">
                <a:latin typeface="Times New Roman"/>
                <a:cs typeface="Times New Roman"/>
              </a:rPr>
              <a:t> </a:t>
            </a:r>
            <a:r>
              <a:rPr sz="3200" dirty="0">
                <a:latin typeface="Times New Roman"/>
                <a:cs typeface="Times New Roman"/>
              </a:rPr>
              <a:t>of </a:t>
            </a:r>
            <a:r>
              <a:rPr sz="3200" spc="-5" dirty="0">
                <a:latin typeface="Times New Roman"/>
                <a:cs typeface="Times New Roman"/>
              </a:rPr>
              <a:t>the</a:t>
            </a:r>
            <a:r>
              <a:rPr sz="3200" spc="10" dirty="0">
                <a:latin typeface="Times New Roman"/>
                <a:cs typeface="Times New Roman"/>
              </a:rPr>
              <a:t> </a:t>
            </a:r>
            <a:r>
              <a:rPr sz="3200" spc="-5" dirty="0">
                <a:latin typeface="Times New Roman"/>
                <a:cs typeface="Times New Roman"/>
              </a:rPr>
              <a:t>essentials</a:t>
            </a:r>
            <a:r>
              <a:rPr sz="3200" spc="10" dirty="0">
                <a:latin typeface="Times New Roman"/>
                <a:cs typeface="Times New Roman"/>
              </a:rPr>
              <a:t> </a:t>
            </a:r>
            <a:r>
              <a:rPr sz="3200" dirty="0">
                <a:latin typeface="Times New Roman"/>
                <a:cs typeface="Times New Roman"/>
              </a:rPr>
              <a:t>and</a:t>
            </a:r>
            <a:r>
              <a:rPr sz="3200" spc="5" dirty="0">
                <a:latin typeface="Times New Roman"/>
                <a:cs typeface="Times New Roman"/>
              </a:rPr>
              <a:t> </a:t>
            </a:r>
            <a:r>
              <a:rPr sz="3200" dirty="0">
                <a:latin typeface="Times New Roman"/>
                <a:cs typeface="Times New Roman"/>
              </a:rPr>
              <a:t>hence </a:t>
            </a:r>
            <a:r>
              <a:rPr sz="3200" spc="-785" dirty="0">
                <a:latin typeface="Times New Roman"/>
                <a:cs typeface="Times New Roman"/>
              </a:rPr>
              <a:t> </a:t>
            </a:r>
            <a:r>
              <a:rPr sz="3200" spc="-5" dirty="0">
                <a:latin typeface="Times New Roman"/>
                <a:cs typeface="Times New Roman"/>
              </a:rPr>
              <a:t>demand</a:t>
            </a:r>
            <a:r>
              <a:rPr sz="3200" dirty="0">
                <a:latin typeface="Times New Roman"/>
                <a:cs typeface="Times New Roman"/>
              </a:rPr>
              <a:t> </a:t>
            </a:r>
            <a:r>
              <a:rPr sz="3200" spc="-5" dirty="0">
                <a:latin typeface="Times New Roman"/>
                <a:cs typeface="Times New Roman"/>
              </a:rPr>
              <a:t>more</a:t>
            </a:r>
            <a:r>
              <a:rPr sz="3200" dirty="0">
                <a:latin typeface="Times New Roman"/>
                <a:cs typeface="Times New Roman"/>
              </a:rPr>
              <a:t> goods</a:t>
            </a:r>
            <a:r>
              <a:rPr sz="3200" spc="5" dirty="0">
                <a:latin typeface="Times New Roman"/>
                <a:cs typeface="Times New Roman"/>
              </a:rPr>
              <a:t> </a:t>
            </a:r>
            <a:r>
              <a:rPr sz="3200" dirty="0">
                <a:latin typeface="Times New Roman"/>
                <a:cs typeface="Times New Roman"/>
              </a:rPr>
              <a:t>and </a:t>
            </a:r>
            <a:r>
              <a:rPr sz="3200" spc="-5" dirty="0">
                <a:latin typeface="Times New Roman"/>
                <a:cs typeface="Times New Roman"/>
              </a:rPr>
              <a:t>services</a:t>
            </a:r>
            <a:r>
              <a:rPr sz="3200" dirty="0">
                <a:latin typeface="Times New Roman"/>
                <a:cs typeface="Times New Roman"/>
              </a:rPr>
              <a:t> even at</a:t>
            </a:r>
            <a:r>
              <a:rPr sz="3200" spc="-5" dirty="0">
                <a:latin typeface="Times New Roman"/>
                <a:cs typeface="Times New Roman"/>
              </a:rPr>
              <a:t> higher prices.</a:t>
            </a:r>
            <a:endParaRPr sz="320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0"/>
            <a:ext cx="11915775" cy="6237605"/>
          </a:xfrm>
          <a:prstGeom prst="rect">
            <a:avLst/>
          </a:prstGeom>
        </p:spPr>
        <p:txBody>
          <a:bodyPr vert="horz" wrap="square" lIns="0" tIns="12700" rIns="0" bIns="0" rtlCol="0">
            <a:spAutoFit/>
          </a:bodyPr>
          <a:lstStyle/>
          <a:p>
            <a:pPr marL="12700">
              <a:lnSpc>
                <a:spcPts val="3550"/>
              </a:lnSpc>
              <a:spcBef>
                <a:spcPts val="100"/>
              </a:spcBef>
            </a:pPr>
            <a:r>
              <a:rPr sz="3000" u="sng" dirty="0">
                <a:uFill>
                  <a:solidFill>
                    <a:srgbClr val="000000"/>
                  </a:solidFill>
                </a:uFill>
                <a:latin typeface="Times New Roman"/>
                <a:cs typeface="Times New Roman"/>
              </a:rPr>
              <a:t>Change</a:t>
            </a:r>
            <a:r>
              <a:rPr sz="3000" u="sng" spc="-10" dirty="0">
                <a:uFill>
                  <a:solidFill>
                    <a:srgbClr val="000000"/>
                  </a:solidFill>
                </a:uFill>
                <a:latin typeface="Times New Roman"/>
                <a:cs typeface="Times New Roman"/>
              </a:rPr>
              <a:t> </a:t>
            </a:r>
            <a:r>
              <a:rPr sz="3000" u="sng" dirty="0">
                <a:uFill>
                  <a:solidFill>
                    <a:srgbClr val="000000"/>
                  </a:solidFill>
                </a:uFill>
                <a:latin typeface="Times New Roman"/>
                <a:cs typeface="Times New Roman"/>
              </a:rPr>
              <a:t>in</a:t>
            </a:r>
            <a:r>
              <a:rPr sz="3000" u="sng" spc="-10" dirty="0">
                <a:uFill>
                  <a:solidFill>
                    <a:srgbClr val="000000"/>
                  </a:solidFill>
                </a:uFill>
                <a:latin typeface="Times New Roman"/>
                <a:cs typeface="Times New Roman"/>
              </a:rPr>
              <a:t> </a:t>
            </a:r>
            <a:r>
              <a:rPr sz="3000" u="sng" dirty="0">
                <a:uFill>
                  <a:solidFill>
                    <a:srgbClr val="000000"/>
                  </a:solidFill>
                </a:uFill>
                <a:latin typeface="Times New Roman"/>
                <a:cs typeface="Times New Roman"/>
              </a:rPr>
              <a:t>fashion</a:t>
            </a:r>
            <a:r>
              <a:rPr sz="3000" u="sng" spc="-10" dirty="0">
                <a:uFill>
                  <a:solidFill>
                    <a:srgbClr val="000000"/>
                  </a:solidFill>
                </a:uFill>
                <a:latin typeface="Times New Roman"/>
                <a:cs typeface="Times New Roman"/>
              </a:rPr>
              <a:t> </a:t>
            </a:r>
            <a:r>
              <a:rPr sz="3000" u="sng" dirty="0">
                <a:uFill>
                  <a:solidFill>
                    <a:srgbClr val="000000"/>
                  </a:solidFill>
                </a:uFill>
                <a:latin typeface="Times New Roman"/>
                <a:cs typeface="Times New Roman"/>
              </a:rPr>
              <a:t>and</a:t>
            </a:r>
            <a:r>
              <a:rPr sz="3000" u="sng" spc="-65" dirty="0">
                <a:uFill>
                  <a:solidFill>
                    <a:srgbClr val="000000"/>
                  </a:solidFill>
                </a:uFill>
                <a:latin typeface="Times New Roman"/>
                <a:cs typeface="Times New Roman"/>
              </a:rPr>
              <a:t> </a:t>
            </a:r>
            <a:r>
              <a:rPr sz="3000" u="sng" spc="-35" dirty="0">
                <a:uFill>
                  <a:solidFill>
                    <a:srgbClr val="000000"/>
                  </a:solidFill>
                </a:uFill>
                <a:latin typeface="Times New Roman"/>
                <a:cs typeface="Times New Roman"/>
              </a:rPr>
              <a:t>Tastes</a:t>
            </a:r>
            <a:r>
              <a:rPr sz="3000" u="sng" spc="-15" dirty="0">
                <a:uFill>
                  <a:solidFill>
                    <a:srgbClr val="000000"/>
                  </a:solidFill>
                </a:uFill>
                <a:latin typeface="Times New Roman"/>
                <a:cs typeface="Times New Roman"/>
              </a:rPr>
              <a:t> </a:t>
            </a:r>
            <a:r>
              <a:rPr sz="3000" u="sng" dirty="0">
                <a:uFill>
                  <a:solidFill>
                    <a:srgbClr val="000000"/>
                  </a:solidFill>
                </a:uFill>
                <a:latin typeface="Times New Roman"/>
                <a:cs typeface="Times New Roman"/>
              </a:rPr>
              <a:t>&amp;</a:t>
            </a:r>
            <a:r>
              <a:rPr sz="3000" u="sng" spc="-10" dirty="0">
                <a:uFill>
                  <a:solidFill>
                    <a:srgbClr val="000000"/>
                  </a:solidFill>
                </a:uFill>
                <a:latin typeface="Times New Roman"/>
                <a:cs typeface="Times New Roman"/>
              </a:rPr>
              <a:t> </a:t>
            </a:r>
            <a:r>
              <a:rPr sz="3000" u="sng" dirty="0">
                <a:uFill>
                  <a:solidFill>
                    <a:srgbClr val="000000"/>
                  </a:solidFill>
                </a:uFill>
                <a:latin typeface="Times New Roman"/>
                <a:cs typeface="Times New Roman"/>
              </a:rPr>
              <a:t>Preferences</a:t>
            </a:r>
            <a:r>
              <a:rPr sz="3000" dirty="0">
                <a:latin typeface="Times New Roman"/>
                <a:cs typeface="Times New Roman"/>
              </a:rPr>
              <a:t>:</a:t>
            </a:r>
            <a:endParaRPr sz="3000">
              <a:latin typeface="Times New Roman"/>
              <a:cs typeface="Times New Roman"/>
            </a:endParaRPr>
          </a:p>
          <a:p>
            <a:pPr marL="12700" marR="621030">
              <a:lnSpc>
                <a:spcPct val="70700"/>
              </a:lnSpc>
              <a:spcBef>
                <a:spcPts val="1005"/>
              </a:spcBef>
            </a:pPr>
            <a:r>
              <a:rPr sz="3000" dirty="0">
                <a:latin typeface="Times New Roman"/>
                <a:cs typeface="Times New Roman"/>
              </a:rPr>
              <a:t>The change in fashion trend and tastes and preferences of the consumers </a:t>
            </a:r>
            <a:r>
              <a:rPr sz="3000" spc="5" dirty="0">
                <a:latin typeface="Times New Roman"/>
                <a:cs typeface="Times New Roman"/>
              </a:rPr>
              <a:t> </a:t>
            </a:r>
            <a:r>
              <a:rPr sz="3000" dirty="0">
                <a:latin typeface="Times New Roman"/>
                <a:cs typeface="Times New Roman"/>
              </a:rPr>
              <a:t>negates the </a:t>
            </a:r>
            <a:r>
              <a:rPr sz="3000" spc="-10" dirty="0">
                <a:latin typeface="Times New Roman"/>
                <a:cs typeface="Times New Roman"/>
              </a:rPr>
              <a:t>effect </a:t>
            </a:r>
            <a:r>
              <a:rPr sz="3000" dirty="0">
                <a:latin typeface="Times New Roman"/>
                <a:cs typeface="Times New Roman"/>
              </a:rPr>
              <a:t>of law of demand. The consumer tends to buy </a:t>
            </a:r>
            <a:r>
              <a:rPr sz="3000" spc="-5" dirty="0">
                <a:latin typeface="Times New Roman"/>
                <a:cs typeface="Times New Roman"/>
              </a:rPr>
              <a:t>those </a:t>
            </a:r>
            <a:r>
              <a:rPr sz="3000" dirty="0">
                <a:latin typeface="Times New Roman"/>
                <a:cs typeface="Times New Roman"/>
              </a:rPr>
              <a:t> commodities</a:t>
            </a:r>
            <a:r>
              <a:rPr sz="3000" spc="-10" dirty="0">
                <a:latin typeface="Times New Roman"/>
                <a:cs typeface="Times New Roman"/>
              </a:rPr>
              <a:t> </a:t>
            </a:r>
            <a:r>
              <a:rPr sz="3000" dirty="0">
                <a:latin typeface="Times New Roman"/>
                <a:cs typeface="Times New Roman"/>
              </a:rPr>
              <a:t>which are very much</a:t>
            </a:r>
            <a:r>
              <a:rPr sz="3000" spc="-5" dirty="0">
                <a:latin typeface="Times New Roman"/>
                <a:cs typeface="Times New Roman"/>
              </a:rPr>
              <a:t> 'in' </a:t>
            </a:r>
            <a:r>
              <a:rPr sz="3000" dirty="0">
                <a:latin typeface="Times New Roman"/>
                <a:cs typeface="Times New Roman"/>
              </a:rPr>
              <a:t>in the market even</a:t>
            </a:r>
            <a:r>
              <a:rPr sz="3000" spc="-5" dirty="0">
                <a:latin typeface="Times New Roman"/>
                <a:cs typeface="Times New Roman"/>
              </a:rPr>
              <a:t> </a:t>
            </a:r>
            <a:r>
              <a:rPr sz="3000" dirty="0">
                <a:latin typeface="Times New Roman"/>
                <a:cs typeface="Times New Roman"/>
              </a:rPr>
              <a:t>at higher prices.</a:t>
            </a:r>
            <a:endParaRPr sz="3000">
              <a:latin typeface="Times New Roman"/>
              <a:cs typeface="Times New Roman"/>
            </a:endParaRPr>
          </a:p>
          <a:p>
            <a:pPr marL="12700">
              <a:lnSpc>
                <a:spcPts val="3454"/>
              </a:lnSpc>
            </a:pPr>
            <a:r>
              <a:rPr sz="3000" u="sng" spc="-5" dirty="0">
                <a:uFill>
                  <a:solidFill>
                    <a:srgbClr val="000000"/>
                  </a:solidFill>
                </a:uFill>
                <a:latin typeface="Times New Roman"/>
                <a:cs typeface="Times New Roman"/>
              </a:rPr>
              <a:t>Conspicuous Necessities</a:t>
            </a:r>
            <a:r>
              <a:rPr sz="3000" spc="-5" dirty="0">
                <a:latin typeface="Times New Roman"/>
                <a:cs typeface="Times New Roman"/>
              </a:rPr>
              <a:t>:</a:t>
            </a:r>
            <a:endParaRPr sz="3000">
              <a:latin typeface="Times New Roman"/>
              <a:cs typeface="Times New Roman"/>
            </a:endParaRPr>
          </a:p>
          <a:p>
            <a:pPr marL="12700">
              <a:lnSpc>
                <a:spcPts val="3000"/>
              </a:lnSpc>
            </a:pPr>
            <a:r>
              <a:rPr sz="3000" dirty="0">
                <a:latin typeface="Times New Roman"/>
                <a:cs typeface="Times New Roman"/>
              </a:rPr>
              <a:t>There are certain commodities</a:t>
            </a:r>
            <a:r>
              <a:rPr sz="3000" spc="-10" dirty="0">
                <a:latin typeface="Times New Roman"/>
                <a:cs typeface="Times New Roman"/>
              </a:rPr>
              <a:t> </a:t>
            </a:r>
            <a:r>
              <a:rPr sz="3000" dirty="0">
                <a:latin typeface="Times New Roman"/>
                <a:cs typeface="Times New Roman"/>
              </a:rPr>
              <a:t>which</a:t>
            </a:r>
            <a:r>
              <a:rPr sz="3000" spc="-5" dirty="0">
                <a:latin typeface="Times New Roman"/>
                <a:cs typeface="Times New Roman"/>
              </a:rPr>
              <a:t> </a:t>
            </a:r>
            <a:r>
              <a:rPr sz="3000" dirty="0">
                <a:latin typeface="Times New Roman"/>
                <a:cs typeface="Times New Roman"/>
              </a:rPr>
              <a:t>have</a:t>
            </a:r>
            <a:r>
              <a:rPr sz="3000" spc="5" dirty="0">
                <a:latin typeface="Times New Roman"/>
                <a:cs typeface="Times New Roman"/>
              </a:rPr>
              <a:t> </a:t>
            </a:r>
            <a:r>
              <a:rPr sz="3000" dirty="0">
                <a:latin typeface="Times New Roman"/>
                <a:cs typeface="Times New Roman"/>
              </a:rPr>
              <a:t>become essentials</a:t>
            </a:r>
            <a:r>
              <a:rPr sz="3000" spc="-5" dirty="0">
                <a:latin typeface="Times New Roman"/>
                <a:cs typeface="Times New Roman"/>
              </a:rPr>
              <a:t> </a:t>
            </a:r>
            <a:r>
              <a:rPr sz="3000" dirty="0">
                <a:latin typeface="Times New Roman"/>
                <a:cs typeface="Times New Roman"/>
              </a:rPr>
              <a:t>of</a:t>
            </a:r>
            <a:r>
              <a:rPr sz="3000" spc="-5" dirty="0">
                <a:latin typeface="Times New Roman"/>
                <a:cs typeface="Times New Roman"/>
              </a:rPr>
              <a:t> </a:t>
            </a:r>
            <a:r>
              <a:rPr sz="3000" dirty="0">
                <a:latin typeface="Times New Roman"/>
                <a:cs typeface="Times New Roman"/>
              </a:rPr>
              <a:t>the modern</a:t>
            </a:r>
            <a:endParaRPr sz="3000">
              <a:latin typeface="Times New Roman"/>
              <a:cs typeface="Times New Roman"/>
            </a:endParaRPr>
          </a:p>
          <a:p>
            <a:pPr marL="12700" marR="259715" algn="just">
              <a:lnSpc>
                <a:spcPct val="71000"/>
              </a:lnSpc>
              <a:spcBef>
                <a:spcPts val="490"/>
              </a:spcBef>
            </a:pPr>
            <a:r>
              <a:rPr sz="3000" dirty="0">
                <a:latin typeface="Times New Roman"/>
                <a:cs typeface="Times New Roman"/>
              </a:rPr>
              <a:t>life.</a:t>
            </a:r>
            <a:r>
              <a:rPr sz="3000" spc="-60" dirty="0">
                <a:latin typeface="Times New Roman"/>
                <a:cs typeface="Times New Roman"/>
              </a:rPr>
              <a:t> </a:t>
            </a:r>
            <a:r>
              <a:rPr sz="3000" dirty="0">
                <a:latin typeface="Times New Roman"/>
                <a:cs typeface="Times New Roman"/>
              </a:rPr>
              <a:t>These are the goods</a:t>
            </a:r>
            <a:r>
              <a:rPr sz="3000" spc="-10" dirty="0">
                <a:latin typeface="Times New Roman"/>
                <a:cs typeface="Times New Roman"/>
              </a:rPr>
              <a:t> </a:t>
            </a:r>
            <a:r>
              <a:rPr sz="3000" dirty="0">
                <a:latin typeface="Times New Roman"/>
                <a:cs typeface="Times New Roman"/>
              </a:rPr>
              <a:t>which</a:t>
            </a:r>
            <a:r>
              <a:rPr sz="3000" spc="-5" dirty="0">
                <a:latin typeface="Times New Roman"/>
                <a:cs typeface="Times New Roman"/>
              </a:rPr>
              <a:t> </a:t>
            </a:r>
            <a:r>
              <a:rPr sz="3000" dirty="0">
                <a:latin typeface="Times New Roman"/>
                <a:cs typeface="Times New Roman"/>
              </a:rPr>
              <a:t>consumer</a:t>
            </a:r>
            <a:r>
              <a:rPr sz="3000" spc="-5" dirty="0">
                <a:latin typeface="Times New Roman"/>
                <a:cs typeface="Times New Roman"/>
              </a:rPr>
              <a:t> </a:t>
            </a:r>
            <a:r>
              <a:rPr sz="3000" dirty="0">
                <a:latin typeface="Times New Roman"/>
                <a:cs typeface="Times New Roman"/>
              </a:rPr>
              <a:t>buys</a:t>
            </a:r>
            <a:r>
              <a:rPr sz="3000" spc="-10" dirty="0">
                <a:latin typeface="Times New Roman"/>
                <a:cs typeface="Times New Roman"/>
              </a:rPr>
              <a:t> </a:t>
            </a:r>
            <a:r>
              <a:rPr sz="3000" dirty="0">
                <a:latin typeface="Times New Roman"/>
                <a:cs typeface="Times New Roman"/>
              </a:rPr>
              <a:t>irrespective of</a:t>
            </a:r>
            <a:r>
              <a:rPr sz="3000" spc="-5" dirty="0">
                <a:latin typeface="Times New Roman"/>
                <a:cs typeface="Times New Roman"/>
              </a:rPr>
              <a:t> </a:t>
            </a:r>
            <a:r>
              <a:rPr sz="3000" dirty="0">
                <a:latin typeface="Times New Roman"/>
                <a:cs typeface="Times New Roman"/>
              </a:rPr>
              <a:t>an increase in </a:t>
            </a:r>
            <a:r>
              <a:rPr sz="3000" spc="-740" dirty="0">
                <a:latin typeface="Times New Roman"/>
                <a:cs typeface="Times New Roman"/>
              </a:rPr>
              <a:t> </a:t>
            </a:r>
            <a:r>
              <a:rPr sz="3000" dirty="0">
                <a:latin typeface="Times New Roman"/>
                <a:cs typeface="Times New Roman"/>
              </a:rPr>
              <a:t>the price. </a:t>
            </a:r>
            <a:r>
              <a:rPr sz="3000" spc="-5" dirty="0">
                <a:latin typeface="Times New Roman"/>
                <a:cs typeface="Times New Roman"/>
              </a:rPr>
              <a:t>For </a:t>
            </a:r>
            <a:r>
              <a:rPr sz="3000" dirty="0">
                <a:latin typeface="Times New Roman"/>
                <a:cs typeface="Times New Roman"/>
              </a:rPr>
              <a:t>example </a:t>
            </a:r>
            <a:r>
              <a:rPr sz="3000" spc="-130" dirty="0">
                <a:latin typeface="Times New Roman"/>
                <a:cs typeface="Times New Roman"/>
              </a:rPr>
              <a:t>TV. </a:t>
            </a:r>
            <a:r>
              <a:rPr sz="3000" spc="-10" dirty="0">
                <a:latin typeface="Times New Roman"/>
                <a:cs typeface="Times New Roman"/>
              </a:rPr>
              <a:t>refrigerator, </a:t>
            </a:r>
            <a:r>
              <a:rPr sz="3000" dirty="0">
                <a:latin typeface="Times New Roman"/>
                <a:cs typeface="Times New Roman"/>
              </a:rPr>
              <a:t>automobiles, </a:t>
            </a:r>
            <a:r>
              <a:rPr sz="3000" spc="-5" dirty="0">
                <a:latin typeface="Times New Roman"/>
                <a:cs typeface="Times New Roman"/>
              </a:rPr>
              <a:t>washing </a:t>
            </a:r>
            <a:r>
              <a:rPr sz="3000" dirty="0">
                <a:latin typeface="Times New Roman"/>
                <a:cs typeface="Times New Roman"/>
              </a:rPr>
              <a:t>machines, air </a:t>
            </a:r>
            <a:r>
              <a:rPr sz="3000" spc="5" dirty="0">
                <a:latin typeface="Times New Roman"/>
                <a:cs typeface="Times New Roman"/>
              </a:rPr>
              <a:t> </a:t>
            </a:r>
            <a:r>
              <a:rPr sz="3000" dirty="0">
                <a:latin typeface="Times New Roman"/>
                <a:cs typeface="Times New Roman"/>
              </a:rPr>
              <a:t>conditioners,</a:t>
            </a:r>
            <a:r>
              <a:rPr sz="3000" spc="-5" dirty="0">
                <a:latin typeface="Times New Roman"/>
                <a:cs typeface="Times New Roman"/>
              </a:rPr>
              <a:t> </a:t>
            </a:r>
            <a:r>
              <a:rPr sz="3000" dirty="0">
                <a:latin typeface="Times New Roman"/>
                <a:cs typeface="Times New Roman"/>
              </a:rPr>
              <a:t>etc.</a:t>
            </a:r>
            <a:endParaRPr sz="3000">
              <a:latin typeface="Times New Roman"/>
              <a:cs typeface="Times New Roman"/>
            </a:endParaRPr>
          </a:p>
          <a:p>
            <a:pPr marL="12700" algn="just">
              <a:lnSpc>
                <a:spcPts val="3445"/>
              </a:lnSpc>
            </a:pPr>
            <a:r>
              <a:rPr sz="3000" u="sng" dirty="0">
                <a:uFill>
                  <a:solidFill>
                    <a:srgbClr val="000000"/>
                  </a:solidFill>
                </a:uFill>
                <a:latin typeface="Times New Roman"/>
                <a:cs typeface="Times New Roman"/>
              </a:rPr>
              <a:t>Bandwagon</a:t>
            </a:r>
            <a:r>
              <a:rPr sz="3000" u="sng" spc="-30" dirty="0">
                <a:uFill>
                  <a:solidFill>
                    <a:srgbClr val="000000"/>
                  </a:solidFill>
                </a:uFill>
                <a:latin typeface="Times New Roman"/>
                <a:cs typeface="Times New Roman"/>
              </a:rPr>
              <a:t> </a:t>
            </a:r>
            <a:r>
              <a:rPr sz="3000" u="sng" spc="-10" dirty="0">
                <a:uFill>
                  <a:solidFill>
                    <a:srgbClr val="000000"/>
                  </a:solidFill>
                </a:uFill>
                <a:latin typeface="Times New Roman"/>
                <a:cs typeface="Times New Roman"/>
              </a:rPr>
              <a:t>Effect</a:t>
            </a:r>
            <a:r>
              <a:rPr sz="3000" spc="-10" dirty="0">
                <a:latin typeface="Times New Roman"/>
                <a:cs typeface="Times New Roman"/>
              </a:rPr>
              <a:t>:</a:t>
            </a:r>
            <a:endParaRPr sz="3000">
              <a:latin typeface="Times New Roman"/>
              <a:cs typeface="Times New Roman"/>
            </a:endParaRPr>
          </a:p>
          <a:p>
            <a:pPr marL="100965">
              <a:lnSpc>
                <a:spcPts val="3000"/>
              </a:lnSpc>
            </a:pPr>
            <a:r>
              <a:rPr sz="3000" dirty="0">
                <a:latin typeface="Times New Roman"/>
                <a:cs typeface="Times New Roman"/>
              </a:rPr>
              <a:t>This</a:t>
            </a:r>
            <a:r>
              <a:rPr sz="3000" spc="-10" dirty="0">
                <a:latin typeface="Times New Roman"/>
                <a:cs typeface="Times New Roman"/>
              </a:rPr>
              <a:t> </a:t>
            </a:r>
            <a:r>
              <a:rPr sz="3000" dirty="0">
                <a:latin typeface="Times New Roman"/>
                <a:cs typeface="Times New Roman"/>
              </a:rPr>
              <a:t>is</a:t>
            </a:r>
            <a:r>
              <a:rPr sz="3000" spc="-10" dirty="0">
                <a:latin typeface="Times New Roman"/>
                <a:cs typeface="Times New Roman"/>
              </a:rPr>
              <a:t> </a:t>
            </a:r>
            <a:r>
              <a:rPr sz="3000" dirty="0">
                <a:latin typeface="Times New Roman"/>
                <a:cs typeface="Times New Roman"/>
              </a:rPr>
              <a:t>the</a:t>
            </a:r>
            <a:r>
              <a:rPr sz="3000" spc="5" dirty="0">
                <a:latin typeface="Times New Roman"/>
                <a:cs typeface="Times New Roman"/>
              </a:rPr>
              <a:t> </a:t>
            </a:r>
            <a:r>
              <a:rPr sz="3000" spc="-5" dirty="0">
                <a:latin typeface="Times New Roman"/>
                <a:cs typeface="Times New Roman"/>
              </a:rPr>
              <a:t>most </a:t>
            </a:r>
            <a:r>
              <a:rPr sz="3000" dirty="0">
                <a:latin typeface="Times New Roman"/>
                <a:cs typeface="Times New Roman"/>
              </a:rPr>
              <a:t>common type of exception</a:t>
            </a:r>
            <a:r>
              <a:rPr sz="3000" spc="-5" dirty="0">
                <a:latin typeface="Times New Roman"/>
                <a:cs typeface="Times New Roman"/>
              </a:rPr>
              <a:t> </a:t>
            </a:r>
            <a:r>
              <a:rPr sz="3000" dirty="0">
                <a:latin typeface="Times New Roman"/>
                <a:cs typeface="Times New Roman"/>
              </a:rPr>
              <a:t>to</a:t>
            </a:r>
            <a:r>
              <a:rPr sz="3000" spc="-5" dirty="0">
                <a:latin typeface="Times New Roman"/>
                <a:cs typeface="Times New Roman"/>
              </a:rPr>
              <a:t> </a:t>
            </a:r>
            <a:r>
              <a:rPr sz="3000" dirty="0">
                <a:latin typeface="Times New Roman"/>
                <a:cs typeface="Times New Roman"/>
              </a:rPr>
              <a:t>the</a:t>
            </a:r>
            <a:r>
              <a:rPr sz="3000" spc="5" dirty="0">
                <a:latin typeface="Times New Roman"/>
                <a:cs typeface="Times New Roman"/>
              </a:rPr>
              <a:t> </a:t>
            </a:r>
            <a:r>
              <a:rPr sz="3000" dirty="0">
                <a:latin typeface="Times New Roman"/>
                <a:cs typeface="Times New Roman"/>
              </a:rPr>
              <a:t>law</a:t>
            </a:r>
            <a:r>
              <a:rPr sz="3000" spc="-10" dirty="0">
                <a:latin typeface="Times New Roman"/>
                <a:cs typeface="Times New Roman"/>
              </a:rPr>
              <a:t> </a:t>
            </a:r>
            <a:r>
              <a:rPr sz="3000" dirty="0">
                <a:latin typeface="Times New Roman"/>
                <a:cs typeface="Times New Roman"/>
              </a:rPr>
              <a:t>of demand</a:t>
            </a:r>
            <a:r>
              <a:rPr sz="3000" spc="-5" dirty="0">
                <a:latin typeface="Times New Roman"/>
                <a:cs typeface="Times New Roman"/>
              </a:rPr>
              <a:t> </a:t>
            </a:r>
            <a:r>
              <a:rPr sz="3000" dirty="0">
                <a:latin typeface="Times New Roman"/>
                <a:cs typeface="Times New Roman"/>
              </a:rPr>
              <a:t>wherein the</a:t>
            </a:r>
            <a:endParaRPr sz="3000">
              <a:latin typeface="Times New Roman"/>
              <a:cs typeface="Times New Roman"/>
            </a:endParaRPr>
          </a:p>
          <a:p>
            <a:pPr marL="12700" marR="284480">
              <a:lnSpc>
                <a:spcPct val="69300"/>
              </a:lnSpc>
              <a:spcBef>
                <a:spcPts val="565"/>
              </a:spcBef>
            </a:pPr>
            <a:r>
              <a:rPr sz="3000" dirty="0">
                <a:latin typeface="Times New Roman"/>
                <a:cs typeface="Times New Roman"/>
              </a:rPr>
              <a:t>consumer tries to purchase </a:t>
            </a:r>
            <a:r>
              <a:rPr sz="3000" spc="-5" dirty="0">
                <a:latin typeface="Times New Roman"/>
                <a:cs typeface="Times New Roman"/>
              </a:rPr>
              <a:t>those </a:t>
            </a:r>
            <a:r>
              <a:rPr sz="3000" dirty="0">
                <a:latin typeface="Times New Roman"/>
                <a:cs typeface="Times New Roman"/>
              </a:rPr>
              <a:t>commodities which are bought by his </a:t>
            </a:r>
            <a:r>
              <a:rPr sz="3000" spc="5" dirty="0">
                <a:latin typeface="Times New Roman"/>
                <a:cs typeface="Times New Roman"/>
              </a:rPr>
              <a:t> </a:t>
            </a:r>
            <a:r>
              <a:rPr sz="3000" dirty="0">
                <a:latin typeface="Times New Roman"/>
                <a:cs typeface="Times New Roman"/>
              </a:rPr>
              <a:t>friends,</a:t>
            </a:r>
            <a:r>
              <a:rPr sz="3000" spc="-10" dirty="0">
                <a:latin typeface="Times New Roman"/>
                <a:cs typeface="Times New Roman"/>
              </a:rPr>
              <a:t> </a:t>
            </a:r>
            <a:r>
              <a:rPr sz="3000" dirty="0">
                <a:latin typeface="Times New Roman"/>
                <a:cs typeface="Times New Roman"/>
              </a:rPr>
              <a:t>relatives</a:t>
            </a:r>
            <a:r>
              <a:rPr sz="3000" spc="-10" dirty="0">
                <a:latin typeface="Times New Roman"/>
                <a:cs typeface="Times New Roman"/>
              </a:rPr>
              <a:t> </a:t>
            </a:r>
            <a:r>
              <a:rPr sz="3000" dirty="0">
                <a:latin typeface="Times New Roman"/>
                <a:cs typeface="Times New Roman"/>
              </a:rPr>
              <a:t>or</a:t>
            </a:r>
            <a:r>
              <a:rPr sz="3000" spc="-5" dirty="0">
                <a:latin typeface="Times New Roman"/>
                <a:cs typeface="Times New Roman"/>
              </a:rPr>
              <a:t> </a:t>
            </a:r>
            <a:r>
              <a:rPr sz="3000" dirty="0">
                <a:latin typeface="Times New Roman"/>
                <a:cs typeface="Times New Roman"/>
              </a:rPr>
              <a:t>neighbours.</a:t>
            </a:r>
            <a:r>
              <a:rPr sz="3000" spc="-5" dirty="0">
                <a:latin typeface="Times New Roman"/>
                <a:cs typeface="Times New Roman"/>
              </a:rPr>
              <a:t> </a:t>
            </a:r>
            <a:r>
              <a:rPr sz="3000" dirty="0">
                <a:latin typeface="Times New Roman"/>
                <a:cs typeface="Times New Roman"/>
              </a:rPr>
              <a:t>Here,</a:t>
            </a:r>
            <a:r>
              <a:rPr sz="3000" spc="-5" dirty="0">
                <a:latin typeface="Times New Roman"/>
                <a:cs typeface="Times New Roman"/>
              </a:rPr>
              <a:t> </a:t>
            </a:r>
            <a:r>
              <a:rPr sz="3000" dirty="0">
                <a:latin typeface="Times New Roman"/>
                <a:cs typeface="Times New Roman"/>
              </a:rPr>
              <a:t>the</a:t>
            </a:r>
            <a:r>
              <a:rPr sz="3000" spc="-5" dirty="0">
                <a:latin typeface="Times New Roman"/>
                <a:cs typeface="Times New Roman"/>
              </a:rPr>
              <a:t> </a:t>
            </a:r>
            <a:r>
              <a:rPr sz="3000" dirty="0">
                <a:latin typeface="Times New Roman"/>
                <a:cs typeface="Times New Roman"/>
              </a:rPr>
              <a:t>person</a:t>
            </a:r>
            <a:r>
              <a:rPr sz="3000" spc="-5" dirty="0">
                <a:latin typeface="Times New Roman"/>
                <a:cs typeface="Times New Roman"/>
              </a:rPr>
              <a:t> </a:t>
            </a:r>
            <a:r>
              <a:rPr sz="3000" dirty="0">
                <a:latin typeface="Times New Roman"/>
                <a:cs typeface="Times New Roman"/>
              </a:rPr>
              <a:t>tries</a:t>
            </a:r>
            <a:r>
              <a:rPr sz="3000" spc="-10" dirty="0">
                <a:latin typeface="Times New Roman"/>
                <a:cs typeface="Times New Roman"/>
              </a:rPr>
              <a:t> </a:t>
            </a:r>
            <a:r>
              <a:rPr sz="3000" dirty="0">
                <a:latin typeface="Times New Roman"/>
                <a:cs typeface="Times New Roman"/>
              </a:rPr>
              <a:t>to</a:t>
            </a:r>
            <a:r>
              <a:rPr sz="3000" spc="-5" dirty="0">
                <a:latin typeface="Times New Roman"/>
                <a:cs typeface="Times New Roman"/>
              </a:rPr>
              <a:t> </a:t>
            </a:r>
            <a:r>
              <a:rPr sz="3000" dirty="0">
                <a:latin typeface="Times New Roman"/>
                <a:cs typeface="Times New Roman"/>
              </a:rPr>
              <a:t>emulate the buying</a:t>
            </a:r>
            <a:endParaRPr sz="3000">
              <a:latin typeface="Times New Roman"/>
              <a:cs typeface="Times New Roman"/>
            </a:endParaRPr>
          </a:p>
          <a:p>
            <a:pPr marL="12700">
              <a:lnSpc>
                <a:spcPts val="2039"/>
              </a:lnSpc>
            </a:pPr>
            <a:r>
              <a:rPr sz="3000" dirty="0">
                <a:latin typeface="Times New Roman"/>
                <a:cs typeface="Times New Roman"/>
              </a:rPr>
              <a:t>behaviour</a:t>
            </a:r>
            <a:r>
              <a:rPr sz="3000" spc="-5" dirty="0">
                <a:latin typeface="Times New Roman"/>
                <a:cs typeface="Times New Roman"/>
              </a:rPr>
              <a:t> </a:t>
            </a:r>
            <a:r>
              <a:rPr sz="3000" dirty="0">
                <a:latin typeface="Times New Roman"/>
                <a:cs typeface="Times New Roman"/>
              </a:rPr>
              <a:t>and</a:t>
            </a:r>
            <a:r>
              <a:rPr sz="3000" spc="-5" dirty="0">
                <a:latin typeface="Times New Roman"/>
                <a:cs typeface="Times New Roman"/>
              </a:rPr>
              <a:t> </a:t>
            </a:r>
            <a:r>
              <a:rPr sz="3000" dirty="0">
                <a:latin typeface="Times New Roman"/>
                <a:cs typeface="Times New Roman"/>
              </a:rPr>
              <a:t>patterns</a:t>
            </a:r>
            <a:r>
              <a:rPr sz="3000" spc="-10" dirty="0">
                <a:latin typeface="Times New Roman"/>
                <a:cs typeface="Times New Roman"/>
              </a:rPr>
              <a:t> </a:t>
            </a:r>
            <a:r>
              <a:rPr sz="3000" dirty="0">
                <a:latin typeface="Times New Roman"/>
                <a:cs typeface="Times New Roman"/>
              </a:rPr>
              <a:t>of</a:t>
            </a:r>
            <a:r>
              <a:rPr sz="3000" spc="-5" dirty="0">
                <a:latin typeface="Times New Roman"/>
                <a:cs typeface="Times New Roman"/>
              </a:rPr>
              <a:t> </a:t>
            </a:r>
            <a:r>
              <a:rPr sz="3000" dirty="0">
                <a:latin typeface="Times New Roman"/>
                <a:cs typeface="Times New Roman"/>
              </a:rPr>
              <a:t>the group</a:t>
            </a:r>
            <a:r>
              <a:rPr sz="3000" spc="-5" dirty="0">
                <a:latin typeface="Times New Roman"/>
                <a:cs typeface="Times New Roman"/>
              </a:rPr>
              <a:t> </a:t>
            </a:r>
            <a:r>
              <a:rPr sz="3000" dirty="0">
                <a:latin typeface="Times New Roman"/>
                <a:cs typeface="Times New Roman"/>
              </a:rPr>
              <a:t>to</a:t>
            </a:r>
            <a:r>
              <a:rPr sz="3000" spc="-5" dirty="0">
                <a:latin typeface="Times New Roman"/>
                <a:cs typeface="Times New Roman"/>
              </a:rPr>
              <a:t> </a:t>
            </a:r>
            <a:r>
              <a:rPr sz="3000" dirty="0">
                <a:latin typeface="Times New Roman"/>
                <a:cs typeface="Times New Roman"/>
              </a:rPr>
              <a:t>which</a:t>
            </a:r>
            <a:r>
              <a:rPr sz="3000" spc="-5" dirty="0">
                <a:latin typeface="Times New Roman"/>
                <a:cs typeface="Times New Roman"/>
              </a:rPr>
              <a:t> </a:t>
            </a:r>
            <a:r>
              <a:rPr sz="3000" dirty="0">
                <a:latin typeface="Times New Roman"/>
                <a:cs typeface="Times New Roman"/>
              </a:rPr>
              <a:t>he belongs</a:t>
            </a:r>
            <a:r>
              <a:rPr sz="3000" spc="-5" dirty="0">
                <a:latin typeface="Times New Roman"/>
                <a:cs typeface="Times New Roman"/>
              </a:rPr>
              <a:t> </a:t>
            </a:r>
            <a:r>
              <a:rPr sz="3000" dirty="0">
                <a:latin typeface="Times New Roman"/>
                <a:cs typeface="Times New Roman"/>
              </a:rPr>
              <a:t>irrespective of</a:t>
            </a:r>
            <a:r>
              <a:rPr sz="3000" spc="-5" dirty="0">
                <a:latin typeface="Times New Roman"/>
                <a:cs typeface="Times New Roman"/>
              </a:rPr>
              <a:t> </a:t>
            </a:r>
            <a:r>
              <a:rPr sz="3000" dirty="0">
                <a:latin typeface="Times New Roman"/>
                <a:cs typeface="Times New Roman"/>
              </a:rPr>
              <a:t>the</a:t>
            </a:r>
            <a:endParaRPr sz="3000">
              <a:latin typeface="Times New Roman"/>
              <a:cs typeface="Times New Roman"/>
            </a:endParaRPr>
          </a:p>
          <a:p>
            <a:pPr marL="12700">
              <a:lnSpc>
                <a:spcPts val="2495"/>
              </a:lnSpc>
            </a:pPr>
            <a:r>
              <a:rPr sz="3000" dirty="0">
                <a:latin typeface="Times New Roman"/>
                <a:cs typeface="Times New Roman"/>
              </a:rPr>
              <a:t>price</a:t>
            </a:r>
            <a:r>
              <a:rPr sz="3000" spc="-15" dirty="0">
                <a:latin typeface="Times New Roman"/>
                <a:cs typeface="Times New Roman"/>
              </a:rPr>
              <a:t> </a:t>
            </a:r>
            <a:r>
              <a:rPr sz="3000" dirty="0">
                <a:latin typeface="Times New Roman"/>
                <a:cs typeface="Times New Roman"/>
              </a:rPr>
              <a:t>of</a:t>
            </a:r>
            <a:r>
              <a:rPr sz="3000" spc="-20" dirty="0">
                <a:latin typeface="Times New Roman"/>
                <a:cs typeface="Times New Roman"/>
              </a:rPr>
              <a:t> </a:t>
            </a:r>
            <a:r>
              <a:rPr sz="3000" dirty="0">
                <a:latin typeface="Times New Roman"/>
                <a:cs typeface="Times New Roman"/>
              </a:rPr>
              <a:t>the</a:t>
            </a:r>
            <a:r>
              <a:rPr sz="3000" spc="-15" dirty="0">
                <a:latin typeface="Times New Roman"/>
                <a:cs typeface="Times New Roman"/>
              </a:rPr>
              <a:t> </a:t>
            </a:r>
            <a:r>
              <a:rPr sz="3000" spc="-20" dirty="0">
                <a:latin typeface="Times New Roman"/>
                <a:cs typeface="Times New Roman"/>
              </a:rPr>
              <a:t>commodity.</a:t>
            </a:r>
            <a:endParaRPr sz="3000">
              <a:latin typeface="Times New Roman"/>
              <a:cs typeface="Times New Roman"/>
            </a:endParaRPr>
          </a:p>
          <a:p>
            <a:pPr marL="12700" marR="464820">
              <a:lnSpc>
                <a:spcPct val="70000"/>
              </a:lnSpc>
              <a:spcBef>
                <a:spcPts val="530"/>
              </a:spcBef>
            </a:pPr>
            <a:r>
              <a:rPr sz="3000" spc="-5" dirty="0">
                <a:latin typeface="Times New Roman"/>
                <a:cs typeface="Times New Roman"/>
              </a:rPr>
              <a:t>For </a:t>
            </a:r>
            <a:r>
              <a:rPr sz="3000" dirty="0">
                <a:latin typeface="Times New Roman"/>
                <a:cs typeface="Times New Roman"/>
              </a:rPr>
              <a:t>example, if the majority of group members have smart phones then the </a:t>
            </a:r>
            <a:r>
              <a:rPr sz="3000" spc="-735" dirty="0">
                <a:latin typeface="Times New Roman"/>
                <a:cs typeface="Times New Roman"/>
              </a:rPr>
              <a:t> </a:t>
            </a:r>
            <a:r>
              <a:rPr sz="3000" dirty="0">
                <a:latin typeface="Times New Roman"/>
                <a:cs typeface="Times New Roman"/>
              </a:rPr>
              <a:t>consumer</a:t>
            </a:r>
            <a:r>
              <a:rPr sz="3000" spc="-5" dirty="0">
                <a:latin typeface="Times New Roman"/>
                <a:cs typeface="Times New Roman"/>
              </a:rPr>
              <a:t> will </a:t>
            </a:r>
            <a:r>
              <a:rPr sz="3000" dirty="0">
                <a:latin typeface="Times New Roman"/>
                <a:cs typeface="Times New Roman"/>
              </a:rPr>
              <a:t>also demand</a:t>
            </a:r>
            <a:r>
              <a:rPr sz="3000" spc="-5" dirty="0">
                <a:latin typeface="Times New Roman"/>
                <a:cs typeface="Times New Roman"/>
              </a:rPr>
              <a:t> </a:t>
            </a:r>
            <a:r>
              <a:rPr sz="3000" dirty="0">
                <a:latin typeface="Times New Roman"/>
                <a:cs typeface="Times New Roman"/>
              </a:rPr>
              <a:t>for</a:t>
            </a:r>
            <a:r>
              <a:rPr sz="3000" spc="-5" dirty="0">
                <a:latin typeface="Times New Roman"/>
                <a:cs typeface="Times New Roman"/>
              </a:rPr>
              <a:t> </a:t>
            </a:r>
            <a:r>
              <a:rPr sz="3000" dirty="0">
                <a:latin typeface="Times New Roman"/>
                <a:cs typeface="Times New Roman"/>
              </a:rPr>
              <a:t>the smartphone</a:t>
            </a:r>
            <a:r>
              <a:rPr sz="3000" spc="5" dirty="0">
                <a:latin typeface="Times New Roman"/>
                <a:cs typeface="Times New Roman"/>
              </a:rPr>
              <a:t> </a:t>
            </a:r>
            <a:r>
              <a:rPr sz="3000" dirty="0">
                <a:latin typeface="Times New Roman"/>
                <a:cs typeface="Times New Roman"/>
              </a:rPr>
              <a:t>even</a:t>
            </a:r>
            <a:r>
              <a:rPr sz="3000" spc="-5" dirty="0">
                <a:latin typeface="Times New Roman"/>
                <a:cs typeface="Times New Roman"/>
              </a:rPr>
              <a:t> </a:t>
            </a:r>
            <a:r>
              <a:rPr sz="3000" dirty="0">
                <a:latin typeface="Times New Roman"/>
                <a:cs typeface="Times New Roman"/>
              </a:rPr>
              <a:t>if</a:t>
            </a:r>
            <a:r>
              <a:rPr sz="3000" spc="-5" dirty="0">
                <a:latin typeface="Times New Roman"/>
                <a:cs typeface="Times New Roman"/>
              </a:rPr>
              <a:t> </a:t>
            </a:r>
            <a:r>
              <a:rPr sz="3000" dirty="0">
                <a:latin typeface="Times New Roman"/>
                <a:cs typeface="Times New Roman"/>
              </a:rPr>
              <a:t>the</a:t>
            </a:r>
            <a:r>
              <a:rPr sz="3000" spc="5" dirty="0">
                <a:latin typeface="Times New Roman"/>
                <a:cs typeface="Times New Roman"/>
              </a:rPr>
              <a:t> </a:t>
            </a:r>
            <a:r>
              <a:rPr sz="3000" dirty="0">
                <a:latin typeface="Times New Roman"/>
                <a:cs typeface="Times New Roman"/>
              </a:rPr>
              <a:t>prices</a:t>
            </a:r>
            <a:r>
              <a:rPr sz="3000" spc="-10" dirty="0">
                <a:latin typeface="Times New Roman"/>
                <a:cs typeface="Times New Roman"/>
              </a:rPr>
              <a:t> </a:t>
            </a:r>
            <a:r>
              <a:rPr sz="3000" dirty="0">
                <a:latin typeface="Times New Roman"/>
                <a:cs typeface="Times New Roman"/>
              </a:rPr>
              <a:t>are high.</a:t>
            </a:r>
            <a:endParaRPr sz="30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09C79A-5F88-D7DC-025A-DC183B13C6D1}"/>
              </a:ext>
            </a:extLst>
          </p:cNvPr>
          <p:cNvPicPr>
            <a:picLocks noChangeAspect="1"/>
          </p:cNvPicPr>
          <p:nvPr/>
        </p:nvPicPr>
        <p:blipFill>
          <a:blip r:embed="rId2"/>
          <a:stretch>
            <a:fillRect/>
          </a:stretch>
        </p:blipFill>
        <p:spPr>
          <a:xfrm>
            <a:off x="1614501" y="0"/>
            <a:ext cx="8962997" cy="6858000"/>
          </a:xfrm>
          <a:prstGeom prst="rect">
            <a:avLst/>
          </a:prstGeom>
        </p:spPr>
      </p:pic>
    </p:spTree>
    <p:extLst>
      <p:ext uri="{BB962C8B-B14F-4D97-AF65-F5344CB8AC3E}">
        <p14:creationId xmlns:p14="http://schemas.microsoft.com/office/powerpoint/2010/main" val="1588251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0E56C4-CD41-1A8A-C048-260E75F66B39}"/>
              </a:ext>
            </a:extLst>
          </p:cNvPr>
          <p:cNvPicPr>
            <a:picLocks noChangeAspect="1"/>
          </p:cNvPicPr>
          <p:nvPr/>
        </p:nvPicPr>
        <p:blipFill>
          <a:blip r:embed="rId2"/>
          <a:stretch>
            <a:fillRect/>
          </a:stretch>
        </p:blipFill>
        <p:spPr>
          <a:xfrm>
            <a:off x="1426484" y="0"/>
            <a:ext cx="9339032" cy="6858000"/>
          </a:xfrm>
          <a:prstGeom prst="rect">
            <a:avLst/>
          </a:prstGeom>
        </p:spPr>
      </p:pic>
    </p:spTree>
    <p:extLst>
      <p:ext uri="{BB962C8B-B14F-4D97-AF65-F5344CB8AC3E}">
        <p14:creationId xmlns:p14="http://schemas.microsoft.com/office/powerpoint/2010/main" val="276003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6001</Words>
  <Application>Microsoft Office PowerPoint</Application>
  <PresentationFormat>Widescreen</PresentationFormat>
  <Paragraphs>320</Paragraphs>
  <Slides>75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Arial MT</vt:lpstr>
      <vt:lpstr>Calibri</vt:lpstr>
      <vt:lpstr>Calibri Light</vt:lpstr>
      <vt:lpstr>Georgia</vt:lpstr>
      <vt:lpstr>Google Sans</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ENVIRONMENTAL SCANNING </vt:lpstr>
      <vt:lpstr>Why Environment Scanning: </vt:lpstr>
      <vt:lpstr>INTERNAL AND EXTERNAL INFLUENCING BUSINESS ANALYSIS: </vt:lpstr>
      <vt:lpstr>EXTERNAL FACTORS: </vt:lpstr>
      <vt:lpstr>PowerPoint Presentation</vt:lpstr>
      <vt:lpstr>PHASES / PROCESS OF BUSINESS CYCLE: </vt:lpstr>
      <vt:lpstr>PHASES / PROCESS OF BUSINESS CYCLE: continue… </vt:lpstr>
      <vt:lpstr>Stages of Product Life Cycle: </vt:lpstr>
      <vt:lpstr>INFLATION- MEANING, TYPES OR KINDS OF INFLATION </vt:lpstr>
      <vt:lpstr>TYPES OR KINDS OF INFLATION: </vt:lpstr>
      <vt:lpstr>II. ON THE BASIS OF EMPLOYMENT LEVEL</vt:lpstr>
      <vt:lpstr>III. ON THE BASIS OF GOVERNMENT REACTION: </vt:lpstr>
      <vt:lpstr>IV. ON THE BASIS OF CAUSE: </vt:lpstr>
      <vt:lpstr>CAUSES OF INFLATION </vt:lpstr>
      <vt:lpstr>Measures of inflation</vt:lpstr>
      <vt:lpstr>DEFLATION: </vt:lpstr>
      <vt:lpstr>EFFECTS OF DEFLATION: </vt:lpstr>
      <vt:lpstr>CAUSES OF DEFLATION: </vt:lpstr>
      <vt:lpstr>PowerPoint Presentation</vt:lpstr>
      <vt:lpstr>CAUSES OF STAGFLATION: </vt:lpstr>
      <vt:lpstr> STAGFLATION – PHILIPS CURVE </vt:lpstr>
      <vt:lpstr>National income</vt:lpstr>
      <vt:lpstr>Circular flow of national income</vt:lpstr>
      <vt:lpstr>CONCEPTS OF NATIONAL INCOME </vt:lpstr>
      <vt:lpstr>2. Gross National Product (GNP)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Measurement of elasticity of demand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Price elasticity of demand</vt:lpstr>
      <vt:lpstr>Price elasticity of demand</vt:lpstr>
      <vt:lpstr>Income elasticity of demand</vt:lpstr>
      <vt:lpstr>Cross elasticity of demand</vt:lpstr>
      <vt:lpstr>Advertising elasticity of demand</vt:lpstr>
      <vt:lpstr>Significance of elasticity of demand</vt:lpstr>
      <vt:lpstr>Factors affecting elasticity of demand</vt:lpstr>
      <vt:lpstr>Assumptions of the law of demand:</vt:lpstr>
      <vt:lpstr>PowerPoint Presentation</vt:lpstr>
      <vt:lpstr>PowerPoint Presentation</vt:lpstr>
      <vt:lpstr>Law of demand and its exceptions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santoshi shetty</dc:creator>
  <cp:lastModifiedBy>santoshi shetty</cp:lastModifiedBy>
  <cp:revision>4</cp:revision>
  <dcterms:created xsi:type="dcterms:W3CDTF">2024-08-08T05:04:03Z</dcterms:created>
  <dcterms:modified xsi:type="dcterms:W3CDTF">2024-08-28T07:40:26Z</dcterms:modified>
</cp:coreProperties>
</file>